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59" r:id="rId3"/>
    <p:sldId id="299" r:id="rId4"/>
    <p:sldId id="304" r:id="rId5"/>
    <p:sldId id="274" r:id="rId6"/>
    <p:sldId id="300" r:id="rId7"/>
    <p:sldId id="279" r:id="rId8"/>
    <p:sldId id="265" r:id="rId9"/>
    <p:sldId id="305" r:id="rId10"/>
    <p:sldId id="301" r:id="rId11"/>
    <p:sldId id="276" r:id="rId12"/>
    <p:sldId id="273" r:id="rId13"/>
    <p:sldId id="302" r:id="rId14"/>
    <p:sldId id="268" r:id="rId15"/>
    <p:sldId id="275" r:id="rId16"/>
    <p:sldId id="307" r:id="rId17"/>
    <p:sldId id="308" r:id="rId18"/>
    <p:sldId id="309" r:id="rId19"/>
    <p:sldId id="303" r:id="rId20"/>
    <p:sldId id="310" r:id="rId21"/>
  </p:sldIdLst>
  <p:sldSz cx="9144000" cy="5143500" type="screen16x9"/>
  <p:notesSz cx="17348200" cy="97536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mfortaa" panose="020B0604020202020204" charset="0"/>
      <p:regular r:id="rId27"/>
      <p:bold r:id="rId28"/>
    </p:embeddedFont>
    <p:embeddedFont>
      <p:font typeface="Comfortaa Regular" panose="020B0604020202020204" charset="0"/>
      <p:regular r:id="rId29"/>
      <p:bold r:id="rId30"/>
    </p:embeddedFont>
    <p:embeddedFont>
      <p:font typeface="Oswald Regular" panose="020B0604020202020204" charset="0"/>
      <p:regular r:id="rId31"/>
      <p:bold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9A1B8C-537D-4B54-B3D4-4F6063C551DA}">
  <a:tblStyle styleId="{109A1B8C-537D-4B54-B3D4-4F6063C551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89" y="4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53d3fc42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53d3fc423_0_24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9d263b7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9d263b7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2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53d3fc42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53d3fc423_0_39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53d3fc423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53d3fc423_0_37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9d263b7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9d263b7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82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53d3fc42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53d3fc423_0_3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53d3fc42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53d3fc423_0_38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3d3fc42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3d3fc423_0_3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17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3d3fc42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3d3fc423_0_3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00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3d3fc42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3d3fc423_0_3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593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3d3fc42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3d3fc423_0_3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9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53d3fc42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53d3fc423_0_26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53d3fc42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53d3fc423_0_3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63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9d263b7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9d263b7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9d263b7e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9d263b7e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53d3fc42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53d3fc423_0_3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39d263b7e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39d263b7e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42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04b2b54e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04b2b54e6_2_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3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3d3fc42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3d3fc423_0_30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3d3fc42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3d3fc423_0_30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2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TITRE ">
  <p:cSld name="CUSTOM_13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Capture du 2015-11-26 13:59:32.png"/>
          <p:cNvPicPr preferRelativeResize="0"/>
          <p:nvPr/>
        </p:nvPicPr>
        <p:blipFill rotWithShape="1">
          <a:blip r:embed="rId2">
            <a:alphaModFix/>
          </a:blip>
          <a:srcRect l="32352" r="316"/>
          <a:stretch/>
        </p:blipFill>
        <p:spPr>
          <a:xfrm>
            <a:off x="228600" y="8513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3122250"/>
            <a:ext cx="9144000" cy="209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2" descr="Original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5" y="930466"/>
            <a:ext cx="1540115" cy="31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" y="176770"/>
            <a:ext cx="1540124" cy="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84000" y="3559500"/>
            <a:ext cx="7176000" cy="12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3 COLONNES 3">
  <p:cSld name="3. 3 COLONNES 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03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i="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99520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 idx="2"/>
          </p:nvPr>
        </p:nvSpPr>
        <p:spPr>
          <a:xfrm>
            <a:off x="3451201" y="321206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3"/>
          </p:nvPr>
        </p:nvSpPr>
        <p:spPr>
          <a:xfrm>
            <a:off x="361605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 idx="4"/>
          </p:nvPr>
        </p:nvSpPr>
        <p:spPr>
          <a:xfrm>
            <a:off x="60720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5"/>
          </p:nvPr>
        </p:nvSpPr>
        <p:spPr>
          <a:xfrm>
            <a:off x="623690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 idx="6" hasCustomPrompt="1"/>
          </p:nvPr>
        </p:nvSpPr>
        <p:spPr>
          <a:xfrm>
            <a:off x="83035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title" idx="7" hasCustomPrompt="1"/>
          </p:nvPr>
        </p:nvSpPr>
        <p:spPr>
          <a:xfrm>
            <a:off x="345120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7"/>
          <p:cNvSpPr txBox="1">
            <a:spLocks noGrp="1"/>
          </p:cNvSpPr>
          <p:nvPr>
            <p:ph type="title" idx="8" hasCustomPrompt="1"/>
          </p:nvPr>
        </p:nvSpPr>
        <p:spPr>
          <a:xfrm>
            <a:off x="607205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7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339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  <p15:guide id="2" pos="617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RE + TEXTE">
  <p:cSld name="3. TITRE + TEX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-1250"/>
            <a:ext cx="52158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l="19116" r="29701"/>
          <a:stretch/>
        </p:blipFill>
        <p:spPr>
          <a:xfrm>
            <a:off x="5215800" y="-1250"/>
            <a:ext cx="39281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903151" y="76395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903151" y="165769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1845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SOMMAIRE 4">
  <p:cSld name="OBJECT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954675" y="685000"/>
            <a:ext cx="510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567475" y="10491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120925" y="0"/>
            <a:ext cx="20229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7298675" y="645900"/>
            <a:ext cx="1244100" cy="3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01</a:t>
            </a: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02</a:t>
            </a: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03</a:t>
            </a: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04</a:t>
            </a:r>
            <a:endParaRPr sz="36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14562" r="26790"/>
          <a:stretch/>
        </p:blipFill>
        <p:spPr>
          <a:xfrm>
            <a:off x="0" y="0"/>
            <a:ext cx="1152299" cy="3492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1954675" y="1751800"/>
            <a:ext cx="510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3567475" y="2115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4"/>
          </p:nvPr>
        </p:nvSpPr>
        <p:spPr>
          <a:xfrm>
            <a:off x="1954675" y="2894800"/>
            <a:ext cx="510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3567475" y="3258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6"/>
          </p:nvPr>
        </p:nvSpPr>
        <p:spPr>
          <a:xfrm>
            <a:off x="1954675" y="4037800"/>
            <a:ext cx="51033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3300"/>
              <a:buNone/>
              <a:defRPr sz="33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7"/>
          </p:nvPr>
        </p:nvSpPr>
        <p:spPr>
          <a:xfrm>
            <a:off x="3567475" y="4401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2A8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  <p15:guide id="2" orient="horz" pos="1715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HEADLINE 1 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33390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 i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0" y="1026150"/>
            <a:ext cx="2638500" cy="311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 idx="2" hasCustomPrompt="1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t="21161" b="38391"/>
          <a:stretch/>
        </p:blipFill>
        <p:spPr>
          <a:xfrm>
            <a:off x="3026450" y="1027350"/>
            <a:ext cx="5568302" cy="15444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1500">
          <p15:clr>
            <a:srgbClr val="F9AD4C"/>
          </p15:clr>
        </p15:guide>
        <p15:guide id="3" orient="horz" pos="1799">
          <p15:clr>
            <a:srgbClr val="F9AD4C"/>
          </p15:clr>
        </p15:guide>
        <p15:guide id="4" pos="254">
          <p15:clr>
            <a:srgbClr val="F9AD4C"/>
          </p15:clr>
        </p15:guide>
        <p15:guide id="5" pos="2277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3 COLONNES 2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426475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6206613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3316544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 i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 idx="2"/>
          </p:nvPr>
        </p:nvSpPr>
        <p:spPr>
          <a:xfrm>
            <a:off x="761301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913375" y="2665950"/>
            <a:ext cx="15390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title" idx="3"/>
          </p:nvPr>
        </p:nvSpPr>
        <p:spPr>
          <a:xfrm>
            <a:off x="3651315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4"/>
          </p:nvPr>
        </p:nvSpPr>
        <p:spPr>
          <a:xfrm>
            <a:off x="3652223" y="26659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idx="5"/>
          </p:nvPr>
        </p:nvSpPr>
        <p:spPr>
          <a:xfrm>
            <a:off x="6541402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6"/>
          </p:nvPr>
        </p:nvSpPr>
        <p:spPr>
          <a:xfrm>
            <a:off x="6542299" y="26659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9">
          <p15:clr>
            <a:srgbClr val="F9AD4C"/>
          </p15:clr>
        </p15:guide>
        <p15:guide id="2" pos="5491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EXTE UNIQUEMENT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513675" y="1034025"/>
            <a:ext cx="8399100" cy="391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CITATION">
  <p:cSld name="CUSTOM_1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1803150" y="0"/>
            <a:ext cx="5537700" cy="300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2">
            <a:alphaModFix/>
          </a:blip>
          <a:srcRect t="30123" b="43690"/>
          <a:stretch/>
        </p:blipFill>
        <p:spPr>
          <a:xfrm>
            <a:off x="25" y="3347700"/>
            <a:ext cx="9144001" cy="179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2194825" y="2054750"/>
            <a:ext cx="4843200" cy="7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RDINATEUR">
  <p:cSld name="CUSTOM_10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 flipH="1">
            <a:off x="6207900" y="1537025"/>
            <a:ext cx="2936100" cy="362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6704776" y="183800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2">
            <a:alphaModFix/>
          </a:blip>
          <a:srcRect l="14562" r="26790"/>
          <a:stretch/>
        </p:blipFill>
        <p:spPr>
          <a:xfrm>
            <a:off x="0" y="0"/>
            <a:ext cx="1152299" cy="34929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1"/>
          <p:cNvCxnSpPr/>
          <p:nvPr/>
        </p:nvCxnSpPr>
        <p:spPr>
          <a:xfrm>
            <a:off x="3006650" y="4359727"/>
            <a:ext cx="1353300" cy="0"/>
          </a:xfrm>
          <a:prstGeom prst="straightConnector1">
            <a:avLst/>
          </a:prstGeom>
          <a:noFill/>
          <a:ln w="19050" cap="flat" cmpd="sng">
            <a:solidFill>
              <a:srgbClr val="4D4F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1"/>
          <p:cNvSpPr/>
          <p:nvPr/>
        </p:nvSpPr>
        <p:spPr>
          <a:xfrm>
            <a:off x="1815072" y="1429107"/>
            <a:ext cx="3748200" cy="2285700"/>
          </a:xfrm>
          <a:prstGeom prst="rect">
            <a:avLst/>
          </a:prstGeom>
          <a:noFill/>
          <a:ln w="19050" cap="flat" cmpd="sng">
            <a:solidFill>
              <a:srgbClr val="4D4F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2999263" y="3844754"/>
            <a:ext cx="1373274" cy="518648"/>
          </a:xfrm>
          <a:custGeom>
            <a:avLst/>
            <a:gdLst/>
            <a:ahLst/>
            <a:cxnLst/>
            <a:rect l="l" t="t" r="r" b="b"/>
            <a:pathLst>
              <a:path w="65999" h="24926" extrusionOk="0">
                <a:moveTo>
                  <a:pt x="13372" y="0"/>
                </a:moveTo>
                <a:cubicBezTo>
                  <a:pt x="13051" y="1881"/>
                  <a:pt x="12653" y="8225"/>
                  <a:pt x="11445" y="11283"/>
                </a:cubicBezTo>
                <a:cubicBezTo>
                  <a:pt x="10237" y="14341"/>
                  <a:pt x="7883" y="16511"/>
                  <a:pt x="6125" y="18346"/>
                </a:cubicBezTo>
                <a:cubicBezTo>
                  <a:pt x="4367" y="20181"/>
                  <a:pt x="1875" y="21297"/>
                  <a:pt x="896" y="22291"/>
                </a:cubicBezTo>
                <a:cubicBezTo>
                  <a:pt x="-82" y="23285"/>
                  <a:pt x="-174" y="23896"/>
                  <a:pt x="254" y="24309"/>
                </a:cubicBezTo>
                <a:cubicBezTo>
                  <a:pt x="682" y="24722"/>
                  <a:pt x="805" y="24692"/>
                  <a:pt x="3465" y="24768"/>
                </a:cubicBezTo>
                <a:cubicBezTo>
                  <a:pt x="6125" y="24845"/>
                  <a:pt x="10925" y="24768"/>
                  <a:pt x="16215" y="24768"/>
                </a:cubicBezTo>
                <a:cubicBezTo>
                  <a:pt x="21505" y="24768"/>
                  <a:pt x="28630" y="24768"/>
                  <a:pt x="35204" y="24768"/>
                </a:cubicBezTo>
                <a:cubicBezTo>
                  <a:pt x="41778" y="24768"/>
                  <a:pt x="50783" y="24768"/>
                  <a:pt x="55660" y="24768"/>
                </a:cubicBezTo>
                <a:cubicBezTo>
                  <a:pt x="60537" y="24768"/>
                  <a:pt x="62754" y="25104"/>
                  <a:pt x="64466" y="24768"/>
                </a:cubicBezTo>
                <a:cubicBezTo>
                  <a:pt x="66178" y="24432"/>
                  <a:pt x="66056" y="23346"/>
                  <a:pt x="65934" y="22750"/>
                </a:cubicBezTo>
                <a:cubicBezTo>
                  <a:pt x="65812" y="22154"/>
                  <a:pt x="65353" y="22765"/>
                  <a:pt x="63732" y="21190"/>
                </a:cubicBezTo>
                <a:cubicBezTo>
                  <a:pt x="62111" y="19615"/>
                  <a:pt x="57999" y="16512"/>
                  <a:pt x="56210" y="13301"/>
                </a:cubicBezTo>
                <a:cubicBezTo>
                  <a:pt x="54421" y="10091"/>
                  <a:pt x="53505" y="4083"/>
                  <a:pt x="53000" y="1927"/>
                </a:cubicBezTo>
                <a:cubicBezTo>
                  <a:pt x="52496" y="-229"/>
                  <a:pt x="53153" y="627"/>
                  <a:pt x="53183" y="367"/>
                </a:cubicBezTo>
              </a:path>
            </a:pathLst>
          </a:custGeom>
          <a:noFill/>
          <a:ln w="19050" cap="flat" cmpd="sng">
            <a:solidFill>
              <a:srgbClr val="4D4F4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Google Shape;168;p21"/>
          <p:cNvSpPr/>
          <p:nvPr/>
        </p:nvSpPr>
        <p:spPr>
          <a:xfrm>
            <a:off x="1678618" y="1299892"/>
            <a:ext cx="4021200" cy="2544000"/>
          </a:xfrm>
          <a:prstGeom prst="roundRect">
            <a:avLst>
              <a:gd name="adj" fmla="val 3857"/>
            </a:avLst>
          </a:prstGeom>
          <a:noFill/>
          <a:ln w="19050" cap="flat" cmpd="sng">
            <a:solidFill>
              <a:srgbClr val="4D4F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EXTE CENTRAL + LATERAL">
  <p:cSld name="CUSTOM_11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/>
          <p:nvPr/>
        </p:nvSpPr>
        <p:spPr>
          <a:xfrm flipH="1">
            <a:off x="6207900" y="-13200"/>
            <a:ext cx="29361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6464626" y="57445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1"/>
          </p:nvPr>
        </p:nvSpPr>
        <p:spPr>
          <a:xfrm>
            <a:off x="6464626" y="146819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2">
            <a:alphaModFix/>
          </a:blip>
          <a:srcRect l="14562" r="26790"/>
          <a:stretch/>
        </p:blipFill>
        <p:spPr>
          <a:xfrm>
            <a:off x="0" y="1650600"/>
            <a:ext cx="1152299" cy="3492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>
            <a:spLocks noGrp="1"/>
          </p:cNvSpPr>
          <p:nvPr>
            <p:ph type="title" idx="2"/>
          </p:nvPr>
        </p:nvSpPr>
        <p:spPr>
          <a:xfrm>
            <a:off x="1513526" y="616879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 i="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3"/>
          </p:nvPr>
        </p:nvSpPr>
        <p:spPr>
          <a:xfrm>
            <a:off x="1513526" y="1510621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. VIERGE" type="title">
  <p:cSld name="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2A82"/>
              </a:buClr>
              <a:buSzPts val="700"/>
              <a:buFont typeface="Comfortaa"/>
              <a:buNone/>
              <a:defRPr sz="3300" i="0" u="none" strike="noStrike" cap="none">
                <a:solidFill>
                  <a:srgbClr val="FF2A8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omfortaa"/>
              <a:buNone/>
              <a:defRPr sz="900">
                <a:solidFill>
                  <a:srgbClr val="4D4F4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200"/>
              <a:buFont typeface="Oswald Regular"/>
              <a:buNone/>
              <a:defRPr sz="1200" i="0" u="none" strike="noStrike" cap="none"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7" r:id="rId4"/>
    <p:sldLayoutId id="2147483661" r:id="rId5"/>
    <p:sldLayoutId id="2147483664" r:id="rId6"/>
    <p:sldLayoutId id="2147483667" r:id="rId7"/>
    <p:sldLayoutId id="2147483669" r:id="rId8"/>
    <p:sldLayoutId id="2147483671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wnload.data.grandlyon.com/wfs/grandlyon?SERVICE=WFS&amp;VERSION=2.0.0&amp;request=GetFeature&amp;typename=evg_esp_veg.occeva2015clc&amp;outputFormat=application/json;%20subtype=geojson&amp;SRSNAME=EPSG:3946&amp;startIndex=0" TargetMode="External"/><Relationship Id="rId5" Type="http://schemas.openxmlformats.org/officeDocument/2006/relationships/hyperlink" Target="https://download.data.grandlyon.com/wfs/grandlyon?SERVICE=WFS&amp;VERSION=2.0.0&amp;request=GetFeature&amp;typename=com_donnees_communales.comparcjardin_1_0_0&amp;outputFormat=application/json;%20subtype=geojson&amp;SRSNAME=EPSG:3946&amp;startIndex=0" TargetMode="External"/><Relationship Id="rId4" Type="http://schemas.openxmlformats.org/officeDocument/2006/relationships/hyperlink" Target="https://download.data.grandlyon.com/wfs/grandlyon?SERVICE=WFS&amp;VERSION=2.0.0&amp;request=GetFeature&amp;typename=abr_arbres_alignement.abrarbre&amp;outputFormat=application/json;%20subtype=geojson&amp;SRSNAME=EPSG:3946&amp;startIndex=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984000" y="3559500"/>
            <a:ext cx="7176000" cy="122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Mise en place d’un dashboard sur la végétalisation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57465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Mise en </a:t>
            </a:r>
            <a:r>
              <a:rPr lang="fr-FR" dirty="0"/>
              <a:t>œ</a:t>
            </a:r>
            <a:r>
              <a:rPr lang="fr" dirty="0"/>
              <a:t>uvre 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dk1"/>
                </a:solidFill>
              </a:rPr>
              <a:t>Fonctionnalités et Démonstration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3</a:t>
            </a:r>
            <a:endParaRPr dirty="0"/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l="19459" t="35848" r="33194" b="33929"/>
          <a:stretch/>
        </p:blipFill>
        <p:spPr>
          <a:xfrm>
            <a:off x="3026450" y="1034775"/>
            <a:ext cx="5568299" cy="160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43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subTitle" idx="1"/>
          </p:nvPr>
        </p:nvSpPr>
        <p:spPr>
          <a:xfrm>
            <a:off x="6504297" y="1755521"/>
            <a:ext cx="2414589" cy="31924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-Choisir les paramètres du  dashboard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-Enregistrer les paramètres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-Initialiser le dashboard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-Ajouter des vues horizontales ou verticales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-Associer données et viz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-Passer en full screen le dashboard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-Choix des couleurs pour chaque graphe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-Choisir le nombre maximum  de viz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C2BF0ED-9F4F-40D0-B4CF-311CE2A5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32" y="1457325"/>
            <a:ext cx="3700462" cy="2250281"/>
          </a:xfrm>
          <a:prstGeom prst="rect">
            <a:avLst/>
          </a:prstGeom>
        </p:spPr>
      </p:pic>
      <p:sp>
        <p:nvSpPr>
          <p:cNvPr id="6" name="Google Shape;353;p46">
            <a:extLst>
              <a:ext uri="{FF2B5EF4-FFF2-40B4-BE49-F238E27FC236}">
                <a16:creationId xmlns:a16="http://schemas.microsoft.com/office/drawing/2014/main" id="{F472B230-CFDA-404D-8DC6-E7D1246F6081}"/>
              </a:ext>
            </a:extLst>
          </p:cNvPr>
          <p:cNvSpPr txBox="1">
            <a:spLocks/>
          </p:cNvSpPr>
          <p:nvPr/>
        </p:nvSpPr>
        <p:spPr>
          <a:xfrm>
            <a:off x="2428874" y="377490"/>
            <a:ext cx="5107781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fr-FR" dirty="0">
                <a:solidFill>
                  <a:schemeClr val="bg2"/>
                </a:solidFill>
              </a:rPr>
              <a:t>Fonctionnalités du dashboard</a:t>
            </a:r>
          </a:p>
        </p:txBody>
      </p:sp>
      <p:grpSp>
        <p:nvGrpSpPr>
          <p:cNvPr id="7" name="Google Shape;5564;p63">
            <a:extLst>
              <a:ext uri="{FF2B5EF4-FFF2-40B4-BE49-F238E27FC236}">
                <a16:creationId xmlns:a16="http://schemas.microsoft.com/office/drawing/2014/main" id="{B5E6E7F5-5D15-4BCF-8437-453AA26771E7}"/>
              </a:ext>
            </a:extLst>
          </p:cNvPr>
          <p:cNvGrpSpPr/>
          <p:nvPr/>
        </p:nvGrpSpPr>
        <p:grpSpPr>
          <a:xfrm>
            <a:off x="2029472" y="377490"/>
            <a:ext cx="257794" cy="333728"/>
            <a:chOff x="-50469125" y="3183175"/>
            <a:chExt cx="233150" cy="301825"/>
          </a:xfrm>
        </p:grpSpPr>
        <p:sp>
          <p:nvSpPr>
            <p:cNvPr id="8" name="Google Shape;5565;p63">
              <a:extLst>
                <a:ext uri="{FF2B5EF4-FFF2-40B4-BE49-F238E27FC236}">
                  <a16:creationId xmlns:a16="http://schemas.microsoft.com/office/drawing/2014/main" id="{69A3D90E-0337-41BC-A1CB-B327DFF0EB05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66;p63">
              <a:extLst>
                <a:ext uri="{FF2B5EF4-FFF2-40B4-BE49-F238E27FC236}">
                  <a16:creationId xmlns:a16="http://schemas.microsoft.com/office/drawing/2014/main" id="{412A63D1-BA43-46C4-BAE1-8213A884E10D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67;p63">
              <a:extLst>
                <a:ext uri="{FF2B5EF4-FFF2-40B4-BE49-F238E27FC236}">
                  <a16:creationId xmlns:a16="http://schemas.microsoft.com/office/drawing/2014/main" id="{FAD72A54-71C1-4492-BEA4-FAD01A8C2B8A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3;p46">
            <a:extLst>
              <a:ext uri="{FF2B5EF4-FFF2-40B4-BE49-F238E27FC236}">
                <a16:creationId xmlns:a16="http://schemas.microsoft.com/office/drawing/2014/main" id="{4EB51CDA-CA35-4389-9DE9-C8A32C3BBA91}"/>
              </a:ext>
            </a:extLst>
          </p:cNvPr>
          <p:cNvSpPr txBox="1">
            <a:spLocks/>
          </p:cNvSpPr>
          <p:nvPr/>
        </p:nvSpPr>
        <p:spPr>
          <a:xfrm>
            <a:off x="1027006" y="288280"/>
            <a:ext cx="5107781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Font typeface="Comfortaa"/>
              <a:buNone/>
              <a:defRPr sz="2500" b="0" i="0" u="none" strike="noStrike" cap="none">
                <a:solidFill>
                  <a:srgbClr val="F8FFF5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fr-FR" dirty="0">
                <a:solidFill>
                  <a:schemeClr val="bg2"/>
                </a:solidFill>
              </a:rPr>
              <a:t>Fonctionnalités du serveur</a:t>
            </a:r>
          </a:p>
        </p:txBody>
      </p:sp>
      <p:grpSp>
        <p:nvGrpSpPr>
          <p:cNvPr id="7" name="Google Shape;5564;p63">
            <a:extLst>
              <a:ext uri="{FF2B5EF4-FFF2-40B4-BE49-F238E27FC236}">
                <a16:creationId xmlns:a16="http://schemas.microsoft.com/office/drawing/2014/main" id="{5756F001-196A-475D-88D9-EB969475C0F5}"/>
              </a:ext>
            </a:extLst>
          </p:cNvPr>
          <p:cNvGrpSpPr/>
          <p:nvPr/>
        </p:nvGrpSpPr>
        <p:grpSpPr>
          <a:xfrm>
            <a:off x="898109" y="288280"/>
            <a:ext cx="257794" cy="333728"/>
            <a:chOff x="-50469125" y="3183175"/>
            <a:chExt cx="233150" cy="301825"/>
          </a:xfrm>
        </p:grpSpPr>
        <p:sp>
          <p:nvSpPr>
            <p:cNvPr id="8" name="Google Shape;5565;p63">
              <a:extLst>
                <a:ext uri="{FF2B5EF4-FFF2-40B4-BE49-F238E27FC236}">
                  <a16:creationId xmlns:a16="http://schemas.microsoft.com/office/drawing/2014/main" id="{DE1F1334-4A10-4195-B946-7BBD386495C9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66;p63">
              <a:extLst>
                <a:ext uri="{FF2B5EF4-FFF2-40B4-BE49-F238E27FC236}">
                  <a16:creationId xmlns:a16="http://schemas.microsoft.com/office/drawing/2014/main" id="{F5235760-CC5F-401B-9157-5525C103719D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67;p63">
              <a:extLst>
                <a:ext uri="{FF2B5EF4-FFF2-40B4-BE49-F238E27FC236}">
                  <a16:creationId xmlns:a16="http://schemas.microsoft.com/office/drawing/2014/main" id="{3F65DDE4-E79F-4B8E-A536-4A540B2CDF86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541D836-706A-4090-B7A5-34204F351327}"/>
              </a:ext>
            </a:extLst>
          </p:cNvPr>
          <p:cNvSpPr txBox="1"/>
          <p:nvPr/>
        </p:nvSpPr>
        <p:spPr>
          <a:xfrm>
            <a:off x="1608775" y="1067972"/>
            <a:ext cx="4566247" cy="3372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Oswald Regular" panose="020B0604020202020204" charset="0"/>
              </a:rPr>
              <a:t>-Sélection du polygone de référence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Oswald Regular" panose="020B0604020202020204" charset="0"/>
              </a:rPr>
              <a:t>-Chargement de données de l’API </a:t>
            </a:r>
            <a:r>
              <a:rPr lang="fr-FR" sz="1600" dirty="0" err="1">
                <a:latin typeface="Oswald Regular" panose="020B0604020202020204" charset="0"/>
              </a:rPr>
              <a:t>data.grandlyon</a:t>
            </a: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Oswald Regular" panose="020B0604020202020204" charset="0"/>
              </a:rPr>
              <a:t>-Intégration du </a:t>
            </a:r>
            <a:r>
              <a:rPr lang="fr-FR" sz="1600" dirty="0" err="1">
                <a:latin typeface="Oswald Regular" panose="020B0604020202020204" charset="0"/>
              </a:rPr>
              <a:t>dashboard</a:t>
            </a:r>
            <a:r>
              <a:rPr lang="fr-FR" sz="1600" dirty="0">
                <a:latin typeface="Oswald Regular" panose="020B0604020202020204" charset="0"/>
              </a:rPr>
              <a:t> </a:t>
            </a:r>
            <a:r>
              <a:rPr lang="fr-FR" sz="1600" dirty="0" err="1">
                <a:latin typeface="Oswald Regular" panose="020B0604020202020204" charset="0"/>
              </a:rPr>
              <a:t>Observablehq</a:t>
            </a: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Oswald Regular" panose="020B0604020202020204" charset="0"/>
              </a:rPr>
              <a:t>-Préparation des données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600" dirty="0">
              <a:latin typeface="Oswald Regular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latin typeface="Oswald Regular" panose="020B0604020202020204" charset="0"/>
              </a:rPr>
              <a:t>-</a:t>
            </a:r>
            <a:r>
              <a:rPr lang="fr-FR" sz="1600" dirty="0" err="1">
                <a:latin typeface="Oswald Regular" panose="020B0604020202020204" charset="0"/>
              </a:rPr>
              <a:t>Websockets</a:t>
            </a:r>
            <a:r>
              <a:rPr lang="fr-FR" sz="1600" dirty="0">
                <a:latin typeface="Oswald Regular" panose="020B0604020202020204" charset="0"/>
              </a:rPr>
              <a:t> pour servir les données</a:t>
            </a:r>
          </a:p>
        </p:txBody>
      </p:sp>
      <p:sp>
        <p:nvSpPr>
          <p:cNvPr id="13" name="Google Shape;5563;p63">
            <a:extLst>
              <a:ext uri="{FF2B5EF4-FFF2-40B4-BE49-F238E27FC236}">
                <a16:creationId xmlns:a16="http://schemas.microsoft.com/office/drawing/2014/main" id="{61594C52-10DD-4422-A2EE-5346D2B67827}"/>
              </a:ext>
            </a:extLst>
          </p:cNvPr>
          <p:cNvSpPr>
            <a:spLocks noChangeAspect="1"/>
          </p:cNvSpPr>
          <p:nvPr/>
        </p:nvSpPr>
        <p:spPr>
          <a:xfrm>
            <a:off x="1369926" y="1184931"/>
            <a:ext cx="216000" cy="216000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4428;p61">
            <a:extLst>
              <a:ext uri="{FF2B5EF4-FFF2-40B4-BE49-F238E27FC236}">
                <a16:creationId xmlns:a16="http://schemas.microsoft.com/office/drawing/2014/main" id="{D8A2EE77-7CAC-4DA8-AFC7-AEC4C235F4B0}"/>
              </a:ext>
            </a:extLst>
          </p:cNvPr>
          <p:cNvGrpSpPr>
            <a:grpSpLocks noChangeAspect="1"/>
          </p:cNvGrpSpPr>
          <p:nvPr/>
        </p:nvGrpSpPr>
        <p:grpSpPr>
          <a:xfrm>
            <a:off x="1372614" y="1938377"/>
            <a:ext cx="225100" cy="216000"/>
            <a:chOff x="-62890750" y="2296300"/>
            <a:chExt cx="330825" cy="317450"/>
          </a:xfrm>
        </p:grpSpPr>
        <p:sp>
          <p:nvSpPr>
            <p:cNvPr id="15" name="Google Shape;4429;p61">
              <a:extLst>
                <a:ext uri="{FF2B5EF4-FFF2-40B4-BE49-F238E27FC236}">
                  <a16:creationId xmlns:a16="http://schemas.microsoft.com/office/drawing/2014/main" id="{8AEB2FC8-60BE-4274-A30E-2115C77BE477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30;p61">
              <a:extLst>
                <a:ext uri="{FF2B5EF4-FFF2-40B4-BE49-F238E27FC236}">
                  <a16:creationId xmlns:a16="http://schemas.microsoft.com/office/drawing/2014/main" id="{6EBC408E-3A3A-42DC-8C75-BC24F5A8EC56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1;p61">
              <a:extLst>
                <a:ext uri="{FF2B5EF4-FFF2-40B4-BE49-F238E27FC236}">
                  <a16:creationId xmlns:a16="http://schemas.microsoft.com/office/drawing/2014/main" id="{7EE42904-4E24-4F77-A77A-B32BCDB60114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910;p64">
            <a:extLst>
              <a:ext uri="{FF2B5EF4-FFF2-40B4-BE49-F238E27FC236}">
                <a16:creationId xmlns:a16="http://schemas.microsoft.com/office/drawing/2014/main" id="{8CE4E3C6-251C-47F8-8A03-4F2C2338A274}"/>
              </a:ext>
            </a:extLst>
          </p:cNvPr>
          <p:cNvGrpSpPr>
            <a:grpSpLocks noChangeAspect="1"/>
          </p:cNvGrpSpPr>
          <p:nvPr/>
        </p:nvGrpSpPr>
        <p:grpSpPr>
          <a:xfrm>
            <a:off x="1399078" y="2688444"/>
            <a:ext cx="214911" cy="216000"/>
            <a:chOff x="-41270450" y="1973375"/>
            <a:chExt cx="315850" cy="317450"/>
          </a:xfrm>
        </p:grpSpPr>
        <p:sp>
          <p:nvSpPr>
            <p:cNvPr id="19" name="Google Shape;5911;p64">
              <a:extLst>
                <a:ext uri="{FF2B5EF4-FFF2-40B4-BE49-F238E27FC236}">
                  <a16:creationId xmlns:a16="http://schemas.microsoft.com/office/drawing/2014/main" id="{34A3C4B6-0E7A-4AFF-AF2A-C401D8B5AD93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12;p64">
              <a:extLst>
                <a:ext uri="{FF2B5EF4-FFF2-40B4-BE49-F238E27FC236}">
                  <a16:creationId xmlns:a16="http://schemas.microsoft.com/office/drawing/2014/main" id="{4AC1C8EF-D97E-4EE8-A23E-327FF0E63650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13;p64">
              <a:extLst>
                <a:ext uri="{FF2B5EF4-FFF2-40B4-BE49-F238E27FC236}">
                  <a16:creationId xmlns:a16="http://schemas.microsoft.com/office/drawing/2014/main" id="{7881D66E-4FFB-417D-9DB0-8C63F2023A8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14;p64">
              <a:extLst>
                <a:ext uri="{FF2B5EF4-FFF2-40B4-BE49-F238E27FC236}">
                  <a16:creationId xmlns:a16="http://schemas.microsoft.com/office/drawing/2014/main" id="{F83720C1-7E94-4EBC-9431-3AF8F9F46747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6289;p65">
            <a:extLst>
              <a:ext uri="{FF2B5EF4-FFF2-40B4-BE49-F238E27FC236}">
                <a16:creationId xmlns:a16="http://schemas.microsoft.com/office/drawing/2014/main" id="{2FD72D51-B3BA-4000-955D-DCCDB5F90E38}"/>
              </a:ext>
            </a:extLst>
          </p:cNvPr>
          <p:cNvSpPr>
            <a:spLocks noChangeAspect="1"/>
          </p:cNvSpPr>
          <p:nvPr/>
        </p:nvSpPr>
        <p:spPr>
          <a:xfrm>
            <a:off x="1392259" y="3402774"/>
            <a:ext cx="217746" cy="216000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5922;p64">
            <a:extLst>
              <a:ext uri="{FF2B5EF4-FFF2-40B4-BE49-F238E27FC236}">
                <a16:creationId xmlns:a16="http://schemas.microsoft.com/office/drawing/2014/main" id="{CA2B68F7-FF65-4F79-BD16-55D5BB9A125C}"/>
              </a:ext>
            </a:extLst>
          </p:cNvPr>
          <p:cNvSpPr>
            <a:spLocks noChangeAspect="1"/>
          </p:cNvSpPr>
          <p:nvPr/>
        </p:nvSpPr>
        <p:spPr>
          <a:xfrm>
            <a:off x="1393489" y="4127979"/>
            <a:ext cx="215286" cy="21600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D6A9F808-BAA6-4CB0-8959-EF9B13F4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1" y="1942475"/>
            <a:ext cx="693847" cy="6938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ADE33A5-A74F-48D8-8D0E-77A1DA19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35" y="1552936"/>
            <a:ext cx="2556184" cy="2310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57465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Conclusion et perspectives</a:t>
            </a:r>
            <a:endParaRPr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4</a:t>
            </a:r>
            <a:endParaRPr dirty="0"/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 l="19459" t="35848" r="33194" b="33929"/>
          <a:stretch/>
        </p:blipFill>
        <p:spPr>
          <a:xfrm>
            <a:off x="3026450" y="1034775"/>
            <a:ext cx="5568299" cy="160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00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subTitle" idx="1"/>
          </p:nvPr>
        </p:nvSpPr>
        <p:spPr>
          <a:xfrm>
            <a:off x="2194825" y="664370"/>
            <a:ext cx="4843200" cy="21508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Poursuite du projet: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-Connecter le notebook </a:t>
            </a:r>
            <a:r>
              <a:rPr lang="fr-FR" sz="1400" dirty="0" err="1"/>
              <a:t>dashboard</a:t>
            </a:r>
            <a:r>
              <a:rPr lang="fr-FR" sz="1400" dirty="0"/>
              <a:t> avec la maquette </a:t>
            </a:r>
            <a:r>
              <a:rPr lang="fr-FR" sz="1400" dirty="0" err="1"/>
              <a:t>Datagora</a:t>
            </a:r>
            <a:endParaRPr lang="fr-FR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-Ajouter d’autres visualisations et d’autres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-Ajouter plus d’interactivité (drill down, …)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-Enregistrement des calculs intermédiaires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-Authentification des </a:t>
            </a:r>
            <a:r>
              <a:rPr lang="fr-FR" sz="1400" dirty="0" err="1"/>
              <a:t>websockets</a:t>
            </a:r>
            <a:endParaRPr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>
            <a:spLocks noGrp="1"/>
          </p:cNvSpPr>
          <p:nvPr>
            <p:ph type="title"/>
          </p:nvPr>
        </p:nvSpPr>
        <p:spPr>
          <a:xfrm>
            <a:off x="73378" y="1260665"/>
            <a:ext cx="4769555" cy="70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Merci de votre attention</a:t>
            </a:r>
            <a:endParaRPr sz="3600" dirty="0"/>
          </a:p>
        </p:txBody>
      </p:sp>
      <p:sp>
        <p:nvSpPr>
          <p:cNvPr id="360" name="Google Shape;360;p47"/>
          <p:cNvSpPr txBox="1">
            <a:spLocks noGrp="1"/>
          </p:cNvSpPr>
          <p:nvPr>
            <p:ph type="subTitle" idx="1"/>
          </p:nvPr>
        </p:nvSpPr>
        <p:spPr>
          <a:xfrm>
            <a:off x="1676441" y="2814808"/>
            <a:ext cx="2528670" cy="6283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/>
              <a:t>QUESTIONS / REPONSES</a:t>
            </a:r>
            <a:endParaRPr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 idx="2"/>
          </p:nvPr>
        </p:nvSpPr>
        <p:spPr>
          <a:xfrm>
            <a:off x="1080000" y="90000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Fonctionnalités</a:t>
            </a:r>
            <a:endParaRPr sz="1800"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3"/>
          </p:nvPr>
        </p:nvSpPr>
        <p:spPr>
          <a:xfrm>
            <a:off x="833897" y="1373869"/>
            <a:ext cx="2869324" cy="2617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/>
              <a:t>Sélection du polygone de référence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Chargement de données de l’API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data.grandlyon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Intégration du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dashboard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Observablehq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Préparation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Websockets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pour servir les données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Annexes </a:t>
            </a:r>
            <a:r>
              <a:rPr lang="fr-FR" dirty="0" err="1"/>
              <a:t>Websocket</a:t>
            </a:r>
            <a:r>
              <a:rPr lang="fr-FR" dirty="0"/>
              <a:t> server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E3F614-3695-46FB-BC87-669F535A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77" y="1945276"/>
            <a:ext cx="693847" cy="693847"/>
          </a:xfrm>
          <a:prstGeom prst="rect">
            <a:avLst/>
          </a:prstGeom>
        </p:spPr>
      </p:pic>
      <p:grpSp>
        <p:nvGrpSpPr>
          <p:cNvPr id="23" name="Google Shape;5564;p63">
            <a:extLst>
              <a:ext uri="{FF2B5EF4-FFF2-40B4-BE49-F238E27FC236}">
                <a16:creationId xmlns:a16="http://schemas.microsoft.com/office/drawing/2014/main" id="{D9DCA8F7-803E-4592-9C72-E9D5EA4E05FB}"/>
              </a:ext>
            </a:extLst>
          </p:cNvPr>
          <p:cNvGrpSpPr/>
          <p:nvPr/>
        </p:nvGrpSpPr>
        <p:grpSpPr>
          <a:xfrm>
            <a:off x="720000" y="720000"/>
            <a:ext cx="257794" cy="333728"/>
            <a:chOff x="-50469125" y="3183175"/>
            <a:chExt cx="233150" cy="301825"/>
          </a:xfrm>
        </p:grpSpPr>
        <p:sp>
          <p:nvSpPr>
            <p:cNvPr id="24" name="Google Shape;5565;p63">
              <a:extLst>
                <a:ext uri="{FF2B5EF4-FFF2-40B4-BE49-F238E27FC236}">
                  <a16:creationId xmlns:a16="http://schemas.microsoft.com/office/drawing/2014/main" id="{EA23C9E3-74B1-4A28-9714-C5EB2D3CF507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6;p63">
              <a:extLst>
                <a:ext uri="{FF2B5EF4-FFF2-40B4-BE49-F238E27FC236}">
                  <a16:creationId xmlns:a16="http://schemas.microsoft.com/office/drawing/2014/main" id="{8C3D89BC-50AF-4400-AF4F-E3B51475EFFC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67;p63">
              <a:extLst>
                <a:ext uri="{FF2B5EF4-FFF2-40B4-BE49-F238E27FC236}">
                  <a16:creationId xmlns:a16="http://schemas.microsoft.com/office/drawing/2014/main" id="{5FC288E2-E753-44C7-A685-3530CBF2A4C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5922;p64">
            <a:extLst>
              <a:ext uri="{FF2B5EF4-FFF2-40B4-BE49-F238E27FC236}">
                <a16:creationId xmlns:a16="http://schemas.microsoft.com/office/drawing/2014/main" id="{CC4618B0-ADA7-4959-A82A-CCACF97CCA84}"/>
              </a:ext>
            </a:extLst>
          </p:cNvPr>
          <p:cNvSpPr/>
          <p:nvPr/>
        </p:nvSpPr>
        <p:spPr>
          <a:xfrm>
            <a:off x="3182774" y="3937697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63;p63">
            <a:extLst>
              <a:ext uri="{FF2B5EF4-FFF2-40B4-BE49-F238E27FC236}">
                <a16:creationId xmlns:a16="http://schemas.microsoft.com/office/drawing/2014/main" id="{6145292D-C494-43FE-B0EF-B9276515FA80}"/>
              </a:ext>
            </a:extLst>
          </p:cNvPr>
          <p:cNvSpPr/>
          <p:nvPr/>
        </p:nvSpPr>
        <p:spPr>
          <a:xfrm>
            <a:off x="3831480" y="1326371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5910;p64">
            <a:extLst>
              <a:ext uri="{FF2B5EF4-FFF2-40B4-BE49-F238E27FC236}">
                <a16:creationId xmlns:a16="http://schemas.microsoft.com/office/drawing/2014/main" id="{51736FA6-E436-4603-B98D-CB0DB9C1F2F0}"/>
              </a:ext>
            </a:extLst>
          </p:cNvPr>
          <p:cNvGrpSpPr/>
          <p:nvPr/>
        </p:nvGrpSpPr>
        <p:grpSpPr>
          <a:xfrm>
            <a:off x="3139283" y="2682606"/>
            <a:ext cx="342129" cy="343862"/>
            <a:chOff x="-41270450" y="1973375"/>
            <a:chExt cx="315850" cy="317450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2" name="Google Shape;5911;p64">
              <a:extLst>
                <a:ext uri="{FF2B5EF4-FFF2-40B4-BE49-F238E27FC236}">
                  <a16:creationId xmlns:a16="http://schemas.microsoft.com/office/drawing/2014/main" id="{8B9F0A1F-9A21-49DD-A14B-230FB79D2EC1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2;p64">
              <a:extLst>
                <a:ext uri="{FF2B5EF4-FFF2-40B4-BE49-F238E27FC236}">
                  <a16:creationId xmlns:a16="http://schemas.microsoft.com/office/drawing/2014/main" id="{F298DCFD-17E4-488B-88E3-C70BCD7EAA92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13;p64">
              <a:extLst>
                <a:ext uri="{FF2B5EF4-FFF2-40B4-BE49-F238E27FC236}">
                  <a16:creationId xmlns:a16="http://schemas.microsoft.com/office/drawing/2014/main" id="{DCFF4DD8-1F8C-4A4C-AB6A-0E90E8C1869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14;p64">
              <a:extLst>
                <a:ext uri="{FF2B5EF4-FFF2-40B4-BE49-F238E27FC236}">
                  <a16:creationId xmlns:a16="http://schemas.microsoft.com/office/drawing/2014/main" id="{BD95A28F-926F-4773-9810-8F525B428076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28;p61">
            <a:extLst>
              <a:ext uri="{FF2B5EF4-FFF2-40B4-BE49-F238E27FC236}">
                <a16:creationId xmlns:a16="http://schemas.microsoft.com/office/drawing/2014/main" id="{8BE53119-9770-43A4-B43B-BE37BEE58649}"/>
              </a:ext>
            </a:extLst>
          </p:cNvPr>
          <p:cNvGrpSpPr/>
          <p:nvPr/>
        </p:nvGrpSpPr>
        <p:grpSpPr>
          <a:xfrm>
            <a:off x="3579164" y="1985027"/>
            <a:ext cx="364172" cy="349449"/>
            <a:chOff x="-62890750" y="2296300"/>
            <a:chExt cx="330825" cy="317450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7" name="Google Shape;4429;p61">
              <a:extLst>
                <a:ext uri="{FF2B5EF4-FFF2-40B4-BE49-F238E27FC236}">
                  <a16:creationId xmlns:a16="http://schemas.microsoft.com/office/drawing/2014/main" id="{F632D7FF-E239-45FB-A28F-472CC28C6B95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0;p61">
              <a:extLst>
                <a:ext uri="{FF2B5EF4-FFF2-40B4-BE49-F238E27FC236}">
                  <a16:creationId xmlns:a16="http://schemas.microsoft.com/office/drawing/2014/main" id="{0303F8CD-AD77-42CD-84A8-E54D24CBA4A7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1;p61">
              <a:extLst>
                <a:ext uri="{FF2B5EF4-FFF2-40B4-BE49-F238E27FC236}">
                  <a16:creationId xmlns:a16="http://schemas.microsoft.com/office/drawing/2014/main" id="{A2A9FA5B-3341-4368-91B8-83F95C58AFE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289;p65">
            <a:extLst>
              <a:ext uri="{FF2B5EF4-FFF2-40B4-BE49-F238E27FC236}">
                <a16:creationId xmlns:a16="http://schemas.microsoft.com/office/drawing/2014/main" id="{50DA0841-0D4E-4B66-8912-CBA23C0625ED}"/>
              </a:ext>
            </a:extLst>
          </p:cNvPr>
          <p:cNvSpPr/>
          <p:nvPr/>
        </p:nvSpPr>
        <p:spPr>
          <a:xfrm>
            <a:off x="3156398" y="3291871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6;p38">
            <a:extLst>
              <a:ext uri="{FF2B5EF4-FFF2-40B4-BE49-F238E27FC236}">
                <a16:creationId xmlns:a16="http://schemas.microsoft.com/office/drawing/2014/main" id="{1CDB6548-EE87-4CE2-80A3-792C5EBD90E7}"/>
              </a:ext>
            </a:extLst>
          </p:cNvPr>
          <p:cNvSpPr txBox="1">
            <a:spLocks/>
          </p:cNvSpPr>
          <p:nvPr/>
        </p:nvSpPr>
        <p:spPr>
          <a:xfrm>
            <a:off x="4875583" y="1337392"/>
            <a:ext cx="342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 algn="l"/>
            <a:r>
              <a:rPr lang="fr-FR" sz="1600" dirty="0"/>
              <a:t>Deux possibilités :</a:t>
            </a:r>
          </a:p>
          <a:p>
            <a:pPr marL="0" indent="0" algn="l"/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Définition du polygone de référence à partir des cordonnées d’un rectangle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Chargement d’un fichier JSON décrivant le polygone</a:t>
            </a:r>
          </a:p>
          <a:p>
            <a:pPr marL="0" indent="0" algn="l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470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 idx="2"/>
          </p:nvPr>
        </p:nvSpPr>
        <p:spPr>
          <a:xfrm>
            <a:off x="1080000" y="90000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Fonctionnalités</a:t>
            </a:r>
            <a:endParaRPr sz="1800"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3"/>
          </p:nvPr>
        </p:nvSpPr>
        <p:spPr>
          <a:xfrm>
            <a:off x="833897" y="1373869"/>
            <a:ext cx="2869324" cy="2617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Sélection du polygone de référence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/>
              <a:t>Chargement de données de l’API </a:t>
            </a:r>
            <a:r>
              <a:rPr lang="fr-FR" sz="1600" dirty="0" err="1"/>
              <a:t>data.grandlyon</a:t>
            </a: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Intégration du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dashboard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Observablehq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Préparation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Websockets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pour servir les données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Websocket</a:t>
            </a:r>
            <a:r>
              <a:rPr lang="fr-FR" dirty="0"/>
              <a:t> server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E3F614-3695-46FB-BC87-669F535A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77" y="1945276"/>
            <a:ext cx="693847" cy="693847"/>
          </a:xfrm>
          <a:prstGeom prst="rect">
            <a:avLst/>
          </a:prstGeom>
        </p:spPr>
      </p:pic>
      <p:grpSp>
        <p:nvGrpSpPr>
          <p:cNvPr id="23" name="Google Shape;5564;p63">
            <a:extLst>
              <a:ext uri="{FF2B5EF4-FFF2-40B4-BE49-F238E27FC236}">
                <a16:creationId xmlns:a16="http://schemas.microsoft.com/office/drawing/2014/main" id="{D9DCA8F7-803E-4592-9C72-E9D5EA4E05FB}"/>
              </a:ext>
            </a:extLst>
          </p:cNvPr>
          <p:cNvGrpSpPr/>
          <p:nvPr/>
        </p:nvGrpSpPr>
        <p:grpSpPr>
          <a:xfrm>
            <a:off x="720000" y="720000"/>
            <a:ext cx="257794" cy="333728"/>
            <a:chOff x="-50469125" y="3183175"/>
            <a:chExt cx="233150" cy="301825"/>
          </a:xfrm>
        </p:grpSpPr>
        <p:sp>
          <p:nvSpPr>
            <p:cNvPr id="24" name="Google Shape;5565;p63">
              <a:extLst>
                <a:ext uri="{FF2B5EF4-FFF2-40B4-BE49-F238E27FC236}">
                  <a16:creationId xmlns:a16="http://schemas.microsoft.com/office/drawing/2014/main" id="{EA23C9E3-74B1-4A28-9714-C5EB2D3CF507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6;p63">
              <a:extLst>
                <a:ext uri="{FF2B5EF4-FFF2-40B4-BE49-F238E27FC236}">
                  <a16:creationId xmlns:a16="http://schemas.microsoft.com/office/drawing/2014/main" id="{8C3D89BC-50AF-4400-AF4F-E3B51475EFFC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67;p63">
              <a:extLst>
                <a:ext uri="{FF2B5EF4-FFF2-40B4-BE49-F238E27FC236}">
                  <a16:creationId xmlns:a16="http://schemas.microsoft.com/office/drawing/2014/main" id="{5FC288E2-E753-44C7-A685-3530CBF2A4C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5922;p64">
            <a:extLst>
              <a:ext uri="{FF2B5EF4-FFF2-40B4-BE49-F238E27FC236}">
                <a16:creationId xmlns:a16="http://schemas.microsoft.com/office/drawing/2014/main" id="{CC4618B0-ADA7-4959-A82A-CCACF97CCA84}"/>
              </a:ext>
            </a:extLst>
          </p:cNvPr>
          <p:cNvSpPr/>
          <p:nvPr/>
        </p:nvSpPr>
        <p:spPr>
          <a:xfrm>
            <a:off x="3182774" y="3937697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63;p63">
            <a:extLst>
              <a:ext uri="{FF2B5EF4-FFF2-40B4-BE49-F238E27FC236}">
                <a16:creationId xmlns:a16="http://schemas.microsoft.com/office/drawing/2014/main" id="{6145292D-C494-43FE-B0EF-B9276515FA80}"/>
              </a:ext>
            </a:extLst>
          </p:cNvPr>
          <p:cNvSpPr/>
          <p:nvPr/>
        </p:nvSpPr>
        <p:spPr>
          <a:xfrm>
            <a:off x="3831480" y="1326371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5910;p64">
            <a:extLst>
              <a:ext uri="{FF2B5EF4-FFF2-40B4-BE49-F238E27FC236}">
                <a16:creationId xmlns:a16="http://schemas.microsoft.com/office/drawing/2014/main" id="{51736FA6-E436-4603-B98D-CB0DB9C1F2F0}"/>
              </a:ext>
            </a:extLst>
          </p:cNvPr>
          <p:cNvGrpSpPr/>
          <p:nvPr/>
        </p:nvGrpSpPr>
        <p:grpSpPr>
          <a:xfrm>
            <a:off x="3139283" y="2682606"/>
            <a:ext cx="342129" cy="343862"/>
            <a:chOff x="-41270450" y="1973375"/>
            <a:chExt cx="315850" cy="317450"/>
          </a:xfrm>
        </p:grpSpPr>
        <p:sp>
          <p:nvSpPr>
            <p:cNvPr id="32" name="Google Shape;5911;p64">
              <a:extLst>
                <a:ext uri="{FF2B5EF4-FFF2-40B4-BE49-F238E27FC236}">
                  <a16:creationId xmlns:a16="http://schemas.microsoft.com/office/drawing/2014/main" id="{8B9F0A1F-9A21-49DD-A14B-230FB79D2EC1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2;p64">
              <a:extLst>
                <a:ext uri="{FF2B5EF4-FFF2-40B4-BE49-F238E27FC236}">
                  <a16:creationId xmlns:a16="http://schemas.microsoft.com/office/drawing/2014/main" id="{F298DCFD-17E4-488B-88E3-C70BCD7EAA92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13;p64">
              <a:extLst>
                <a:ext uri="{FF2B5EF4-FFF2-40B4-BE49-F238E27FC236}">
                  <a16:creationId xmlns:a16="http://schemas.microsoft.com/office/drawing/2014/main" id="{DCFF4DD8-1F8C-4A4C-AB6A-0E90E8C1869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14;p64">
              <a:extLst>
                <a:ext uri="{FF2B5EF4-FFF2-40B4-BE49-F238E27FC236}">
                  <a16:creationId xmlns:a16="http://schemas.microsoft.com/office/drawing/2014/main" id="{BD95A28F-926F-4773-9810-8F525B428076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28;p61">
            <a:extLst>
              <a:ext uri="{FF2B5EF4-FFF2-40B4-BE49-F238E27FC236}">
                <a16:creationId xmlns:a16="http://schemas.microsoft.com/office/drawing/2014/main" id="{8BE53119-9770-43A4-B43B-BE37BEE58649}"/>
              </a:ext>
            </a:extLst>
          </p:cNvPr>
          <p:cNvGrpSpPr/>
          <p:nvPr/>
        </p:nvGrpSpPr>
        <p:grpSpPr>
          <a:xfrm>
            <a:off x="3579164" y="1985027"/>
            <a:ext cx="364172" cy="349449"/>
            <a:chOff x="-62890750" y="2296300"/>
            <a:chExt cx="330825" cy="317450"/>
          </a:xfrm>
        </p:grpSpPr>
        <p:sp>
          <p:nvSpPr>
            <p:cNvPr id="37" name="Google Shape;4429;p61">
              <a:extLst>
                <a:ext uri="{FF2B5EF4-FFF2-40B4-BE49-F238E27FC236}">
                  <a16:creationId xmlns:a16="http://schemas.microsoft.com/office/drawing/2014/main" id="{F632D7FF-E239-45FB-A28F-472CC28C6B95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0;p61">
              <a:extLst>
                <a:ext uri="{FF2B5EF4-FFF2-40B4-BE49-F238E27FC236}">
                  <a16:creationId xmlns:a16="http://schemas.microsoft.com/office/drawing/2014/main" id="{0303F8CD-AD77-42CD-84A8-E54D24CBA4A7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1;p61">
              <a:extLst>
                <a:ext uri="{FF2B5EF4-FFF2-40B4-BE49-F238E27FC236}">
                  <a16:creationId xmlns:a16="http://schemas.microsoft.com/office/drawing/2014/main" id="{A2A9FA5B-3341-4368-91B8-83F95C58AFE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289;p65">
            <a:extLst>
              <a:ext uri="{FF2B5EF4-FFF2-40B4-BE49-F238E27FC236}">
                <a16:creationId xmlns:a16="http://schemas.microsoft.com/office/drawing/2014/main" id="{50DA0841-0D4E-4B66-8912-CBA23C0625ED}"/>
              </a:ext>
            </a:extLst>
          </p:cNvPr>
          <p:cNvSpPr/>
          <p:nvPr/>
        </p:nvSpPr>
        <p:spPr>
          <a:xfrm>
            <a:off x="3156398" y="3291871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63;p63">
            <a:extLst>
              <a:ext uri="{FF2B5EF4-FFF2-40B4-BE49-F238E27FC236}">
                <a16:creationId xmlns:a16="http://schemas.microsoft.com/office/drawing/2014/main" id="{53B2547E-BB58-475D-91CF-F5D074E0CAB7}"/>
              </a:ext>
            </a:extLst>
          </p:cNvPr>
          <p:cNvSpPr/>
          <p:nvPr/>
        </p:nvSpPr>
        <p:spPr>
          <a:xfrm>
            <a:off x="3838416" y="132150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5910;p64">
            <a:extLst>
              <a:ext uri="{FF2B5EF4-FFF2-40B4-BE49-F238E27FC236}">
                <a16:creationId xmlns:a16="http://schemas.microsoft.com/office/drawing/2014/main" id="{1BDFC034-CE06-42F4-A539-C8F3ACE2E595}"/>
              </a:ext>
            </a:extLst>
          </p:cNvPr>
          <p:cNvGrpSpPr/>
          <p:nvPr/>
        </p:nvGrpSpPr>
        <p:grpSpPr>
          <a:xfrm>
            <a:off x="3146219" y="2677735"/>
            <a:ext cx="342129" cy="343862"/>
            <a:chOff x="-41270450" y="1973375"/>
            <a:chExt cx="315850" cy="317450"/>
          </a:xfrm>
          <a:solidFill>
            <a:schemeClr val="bg1">
              <a:lumMod val="85000"/>
            </a:schemeClr>
          </a:solidFill>
        </p:grpSpPr>
        <p:sp>
          <p:nvSpPr>
            <p:cNvPr id="28" name="Google Shape;5911;p64">
              <a:extLst>
                <a:ext uri="{FF2B5EF4-FFF2-40B4-BE49-F238E27FC236}">
                  <a16:creationId xmlns:a16="http://schemas.microsoft.com/office/drawing/2014/main" id="{B98A8FD2-9722-4C62-847D-B2202743F538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12;p64">
              <a:extLst>
                <a:ext uri="{FF2B5EF4-FFF2-40B4-BE49-F238E27FC236}">
                  <a16:creationId xmlns:a16="http://schemas.microsoft.com/office/drawing/2014/main" id="{41D2D39A-1064-4A49-A9AE-E395003594DD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13;p64">
              <a:extLst>
                <a:ext uri="{FF2B5EF4-FFF2-40B4-BE49-F238E27FC236}">
                  <a16:creationId xmlns:a16="http://schemas.microsoft.com/office/drawing/2014/main" id="{D7191A35-5148-4714-B389-1C0930EBF744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14;p64">
              <a:extLst>
                <a:ext uri="{FF2B5EF4-FFF2-40B4-BE49-F238E27FC236}">
                  <a16:creationId xmlns:a16="http://schemas.microsoft.com/office/drawing/2014/main" id="{6F3AD24D-7C47-40B6-8B99-C7FB15E0BA2A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296;p38">
            <a:extLst>
              <a:ext uri="{FF2B5EF4-FFF2-40B4-BE49-F238E27FC236}">
                <a16:creationId xmlns:a16="http://schemas.microsoft.com/office/drawing/2014/main" id="{9804A0AA-668F-4F4B-A04A-F9B85194D3C6}"/>
              </a:ext>
            </a:extLst>
          </p:cNvPr>
          <p:cNvSpPr txBox="1">
            <a:spLocks/>
          </p:cNvSpPr>
          <p:nvPr/>
        </p:nvSpPr>
        <p:spPr>
          <a:xfrm>
            <a:off x="4868577" y="1337391"/>
            <a:ext cx="3420000" cy="288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 algn="l"/>
            <a:r>
              <a:rPr lang="fr-FR" sz="1600" dirty="0"/>
              <a:t>Récupération des données utilisées provenant de data.granlyon.com à l’aide de l’API WFS. Format </a:t>
            </a:r>
            <a:r>
              <a:rPr lang="fr-FR" sz="1600" dirty="0" err="1"/>
              <a:t>GeoJSON</a:t>
            </a:r>
            <a:r>
              <a:rPr lang="fr-FR" sz="1600" dirty="0"/>
              <a:t> dans le système de projection EPSG3946 :</a:t>
            </a:r>
          </a:p>
          <a:p>
            <a:pPr marL="0" indent="0" algn="l"/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>
                <a:solidFill>
                  <a:schemeClr val="accent4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Arbres d'alignement de la Métropole de Lyon</a:t>
            </a:r>
            <a:endParaRPr lang="fr-FR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fr-FR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>
                <a:solidFill>
                  <a:schemeClr val="accent4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Parcs et Jardins de la Métropole de Lyon</a:t>
            </a:r>
            <a:endParaRPr lang="fr-FR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fr-FR" sz="1600" dirty="0">
              <a:solidFill>
                <a:schemeClr val="accent4">
                  <a:lumMod val="75000"/>
                </a:schemeClr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>
                <a:solidFill>
                  <a:schemeClr val="accent4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Classification des espaces végétalisés et artificialisés - production Corine Land Cover pour la Métropole de Lyon</a:t>
            </a:r>
            <a:endParaRPr lang="fr-FR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3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 idx="2"/>
          </p:nvPr>
        </p:nvSpPr>
        <p:spPr>
          <a:xfrm>
            <a:off x="1080000" y="90000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Fonctionnalités</a:t>
            </a:r>
            <a:endParaRPr sz="1800"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3"/>
          </p:nvPr>
        </p:nvSpPr>
        <p:spPr>
          <a:xfrm>
            <a:off x="833897" y="1370366"/>
            <a:ext cx="2869324" cy="2617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Sélection du polygone de référence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Chargement de données de l’API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data.grandlyon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/>
              <a:t>Intégration du </a:t>
            </a:r>
            <a:r>
              <a:rPr lang="fr-FR" sz="1600" dirty="0" err="1"/>
              <a:t>dashboard</a:t>
            </a:r>
            <a:r>
              <a:rPr lang="fr-FR" sz="1600" dirty="0"/>
              <a:t> </a:t>
            </a:r>
            <a:r>
              <a:rPr lang="fr-FR" sz="1600" dirty="0" err="1"/>
              <a:t>Observablehq</a:t>
            </a:r>
            <a:endParaRPr lang="fr-F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Préparation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Websockets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pour servir les données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Websocket</a:t>
            </a:r>
            <a:r>
              <a:rPr lang="fr-FR" dirty="0"/>
              <a:t> server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E3F614-3695-46FB-BC87-669F535A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77" y="1945276"/>
            <a:ext cx="693847" cy="693847"/>
          </a:xfrm>
          <a:prstGeom prst="rect">
            <a:avLst/>
          </a:prstGeom>
        </p:spPr>
      </p:pic>
      <p:grpSp>
        <p:nvGrpSpPr>
          <p:cNvPr id="23" name="Google Shape;5564;p63">
            <a:extLst>
              <a:ext uri="{FF2B5EF4-FFF2-40B4-BE49-F238E27FC236}">
                <a16:creationId xmlns:a16="http://schemas.microsoft.com/office/drawing/2014/main" id="{D9DCA8F7-803E-4592-9C72-E9D5EA4E05FB}"/>
              </a:ext>
            </a:extLst>
          </p:cNvPr>
          <p:cNvGrpSpPr/>
          <p:nvPr/>
        </p:nvGrpSpPr>
        <p:grpSpPr>
          <a:xfrm>
            <a:off x="720000" y="720000"/>
            <a:ext cx="257794" cy="333728"/>
            <a:chOff x="-50469125" y="3183175"/>
            <a:chExt cx="233150" cy="301825"/>
          </a:xfrm>
        </p:grpSpPr>
        <p:sp>
          <p:nvSpPr>
            <p:cNvPr id="24" name="Google Shape;5565;p63">
              <a:extLst>
                <a:ext uri="{FF2B5EF4-FFF2-40B4-BE49-F238E27FC236}">
                  <a16:creationId xmlns:a16="http://schemas.microsoft.com/office/drawing/2014/main" id="{EA23C9E3-74B1-4A28-9714-C5EB2D3CF507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6;p63">
              <a:extLst>
                <a:ext uri="{FF2B5EF4-FFF2-40B4-BE49-F238E27FC236}">
                  <a16:creationId xmlns:a16="http://schemas.microsoft.com/office/drawing/2014/main" id="{8C3D89BC-50AF-4400-AF4F-E3B51475EFFC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67;p63">
              <a:extLst>
                <a:ext uri="{FF2B5EF4-FFF2-40B4-BE49-F238E27FC236}">
                  <a16:creationId xmlns:a16="http://schemas.microsoft.com/office/drawing/2014/main" id="{5FC288E2-E753-44C7-A685-3530CBF2A4C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5922;p64">
            <a:extLst>
              <a:ext uri="{FF2B5EF4-FFF2-40B4-BE49-F238E27FC236}">
                <a16:creationId xmlns:a16="http://schemas.microsoft.com/office/drawing/2014/main" id="{CC4618B0-ADA7-4959-A82A-CCACF97CCA84}"/>
              </a:ext>
            </a:extLst>
          </p:cNvPr>
          <p:cNvSpPr/>
          <p:nvPr/>
        </p:nvSpPr>
        <p:spPr>
          <a:xfrm>
            <a:off x="3182774" y="3937697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63;p63">
            <a:extLst>
              <a:ext uri="{FF2B5EF4-FFF2-40B4-BE49-F238E27FC236}">
                <a16:creationId xmlns:a16="http://schemas.microsoft.com/office/drawing/2014/main" id="{6145292D-C494-43FE-B0EF-B9276515FA80}"/>
              </a:ext>
            </a:extLst>
          </p:cNvPr>
          <p:cNvSpPr/>
          <p:nvPr/>
        </p:nvSpPr>
        <p:spPr>
          <a:xfrm>
            <a:off x="3831480" y="1326371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5910;p64">
            <a:extLst>
              <a:ext uri="{FF2B5EF4-FFF2-40B4-BE49-F238E27FC236}">
                <a16:creationId xmlns:a16="http://schemas.microsoft.com/office/drawing/2014/main" id="{51736FA6-E436-4603-B98D-CB0DB9C1F2F0}"/>
              </a:ext>
            </a:extLst>
          </p:cNvPr>
          <p:cNvGrpSpPr/>
          <p:nvPr/>
        </p:nvGrpSpPr>
        <p:grpSpPr>
          <a:xfrm>
            <a:off x="3139283" y="2682606"/>
            <a:ext cx="342129" cy="343862"/>
            <a:chOff x="-41270450" y="1973375"/>
            <a:chExt cx="315850" cy="317450"/>
          </a:xfrm>
        </p:grpSpPr>
        <p:sp>
          <p:nvSpPr>
            <p:cNvPr id="32" name="Google Shape;5911;p64">
              <a:extLst>
                <a:ext uri="{FF2B5EF4-FFF2-40B4-BE49-F238E27FC236}">
                  <a16:creationId xmlns:a16="http://schemas.microsoft.com/office/drawing/2014/main" id="{8B9F0A1F-9A21-49DD-A14B-230FB79D2EC1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2;p64">
              <a:extLst>
                <a:ext uri="{FF2B5EF4-FFF2-40B4-BE49-F238E27FC236}">
                  <a16:creationId xmlns:a16="http://schemas.microsoft.com/office/drawing/2014/main" id="{F298DCFD-17E4-488B-88E3-C70BCD7EAA92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13;p64">
              <a:extLst>
                <a:ext uri="{FF2B5EF4-FFF2-40B4-BE49-F238E27FC236}">
                  <a16:creationId xmlns:a16="http://schemas.microsoft.com/office/drawing/2014/main" id="{DCFF4DD8-1F8C-4A4C-AB6A-0E90E8C1869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14;p64">
              <a:extLst>
                <a:ext uri="{FF2B5EF4-FFF2-40B4-BE49-F238E27FC236}">
                  <a16:creationId xmlns:a16="http://schemas.microsoft.com/office/drawing/2014/main" id="{BD95A28F-926F-4773-9810-8F525B428076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28;p61">
            <a:extLst>
              <a:ext uri="{FF2B5EF4-FFF2-40B4-BE49-F238E27FC236}">
                <a16:creationId xmlns:a16="http://schemas.microsoft.com/office/drawing/2014/main" id="{8BE53119-9770-43A4-B43B-BE37BEE58649}"/>
              </a:ext>
            </a:extLst>
          </p:cNvPr>
          <p:cNvGrpSpPr/>
          <p:nvPr/>
        </p:nvGrpSpPr>
        <p:grpSpPr>
          <a:xfrm>
            <a:off x="3579164" y="1985027"/>
            <a:ext cx="364172" cy="349449"/>
            <a:chOff x="-62890750" y="2296300"/>
            <a:chExt cx="330825" cy="317450"/>
          </a:xfrm>
          <a:solidFill>
            <a:schemeClr val="bg1">
              <a:lumMod val="85000"/>
            </a:schemeClr>
          </a:solidFill>
        </p:grpSpPr>
        <p:sp>
          <p:nvSpPr>
            <p:cNvPr id="37" name="Google Shape;4429;p61">
              <a:extLst>
                <a:ext uri="{FF2B5EF4-FFF2-40B4-BE49-F238E27FC236}">
                  <a16:creationId xmlns:a16="http://schemas.microsoft.com/office/drawing/2014/main" id="{F632D7FF-E239-45FB-A28F-472CC28C6B95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0;p61">
              <a:extLst>
                <a:ext uri="{FF2B5EF4-FFF2-40B4-BE49-F238E27FC236}">
                  <a16:creationId xmlns:a16="http://schemas.microsoft.com/office/drawing/2014/main" id="{0303F8CD-AD77-42CD-84A8-E54D24CBA4A7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1;p61">
              <a:extLst>
                <a:ext uri="{FF2B5EF4-FFF2-40B4-BE49-F238E27FC236}">
                  <a16:creationId xmlns:a16="http://schemas.microsoft.com/office/drawing/2014/main" id="{A2A9FA5B-3341-4368-91B8-83F95C58AFE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289;p65">
            <a:extLst>
              <a:ext uri="{FF2B5EF4-FFF2-40B4-BE49-F238E27FC236}">
                <a16:creationId xmlns:a16="http://schemas.microsoft.com/office/drawing/2014/main" id="{50DA0841-0D4E-4B66-8912-CBA23C0625ED}"/>
              </a:ext>
            </a:extLst>
          </p:cNvPr>
          <p:cNvSpPr/>
          <p:nvPr/>
        </p:nvSpPr>
        <p:spPr>
          <a:xfrm>
            <a:off x="3156398" y="3291871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96;p38">
            <a:extLst>
              <a:ext uri="{FF2B5EF4-FFF2-40B4-BE49-F238E27FC236}">
                <a16:creationId xmlns:a16="http://schemas.microsoft.com/office/drawing/2014/main" id="{E821F1E9-24B3-4F52-BB4B-C8B22EC5FC93}"/>
              </a:ext>
            </a:extLst>
          </p:cNvPr>
          <p:cNvSpPr txBox="1">
            <a:spLocks/>
          </p:cNvSpPr>
          <p:nvPr/>
        </p:nvSpPr>
        <p:spPr>
          <a:xfrm>
            <a:off x="4875583" y="1330386"/>
            <a:ext cx="342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 algn="l"/>
            <a:r>
              <a:rPr lang="fr-FR" sz="1600" dirty="0"/>
              <a:t>Trois solutions avec </a:t>
            </a:r>
            <a:r>
              <a:rPr lang="fr-FR" sz="1600" dirty="0" err="1"/>
              <a:t>Observablehq</a:t>
            </a:r>
            <a:r>
              <a:rPr lang="fr-FR" sz="1600" dirty="0"/>
              <a:t> :</a:t>
            </a:r>
          </a:p>
          <a:p>
            <a:pPr marL="0" indent="0" algn="l"/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u="sng" dirty="0" err="1"/>
              <a:t>IFrame</a:t>
            </a:r>
            <a:endParaRPr lang="fr-FR" sz="1600" u="sng" dirty="0"/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Runtime Javascript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Runtime </a:t>
            </a:r>
            <a:r>
              <a:rPr lang="fr-FR" sz="1600" dirty="0" err="1"/>
              <a:t>React</a:t>
            </a:r>
            <a:r>
              <a:rPr lang="fr-FR" sz="1600" dirty="0"/>
              <a:t> </a:t>
            </a:r>
          </a:p>
          <a:p>
            <a:pPr marL="0" indent="0" algn="l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4525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 idx="2"/>
          </p:nvPr>
        </p:nvSpPr>
        <p:spPr>
          <a:xfrm>
            <a:off x="1080000" y="90000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Fonctionnalités</a:t>
            </a:r>
            <a:endParaRPr sz="1800"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3"/>
          </p:nvPr>
        </p:nvSpPr>
        <p:spPr>
          <a:xfrm>
            <a:off x="833897" y="1373869"/>
            <a:ext cx="2869324" cy="2617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Sélection du polygone de référence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Chargement de données de l’API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data.grandlyon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Intégration du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dashboard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Observablehq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/>
              <a:t>Préparation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Websockets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pour servir les données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Websocket</a:t>
            </a:r>
            <a:r>
              <a:rPr lang="fr-FR" dirty="0"/>
              <a:t> server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E3F614-3695-46FB-BC87-669F535A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77" y="1945276"/>
            <a:ext cx="693847" cy="693847"/>
          </a:xfrm>
          <a:prstGeom prst="rect">
            <a:avLst/>
          </a:prstGeom>
        </p:spPr>
      </p:pic>
      <p:grpSp>
        <p:nvGrpSpPr>
          <p:cNvPr id="23" name="Google Shape;5564;p63">
            <a:extLst>
              <a:ext uri="{FF2B5EF4-FFF2-40B4-BE49-F238E27FC236}">
                <a16:creationId xmlns:a16="http://schemas.microsoft.com/office/drawing/2014/main" id="{D9DCA8F7-803E-4592-9C72-E9D5EA4E05FB}"/>
              </a:ext>
            </a:extLst>
          </p:cNvPr>
          <p:cNvGrpSpPr/>
          <p:nvPr/>
        </p:nvGrpSpPr>
        <p:grpSpPr>
          <a:xfrm>
            <a:off x="720000" y="720000"/>
            <a:ext cx="257794" cy="333728"/>
            <a:chOff x="-50469125" y="3183175"/>
            <a:chExt cx="233150" cy="301825"/>
          </a:xfrm>
        </p:grpSpPr>
        <p:sp>
          <p:nvSpPr>
            <p:cNvPr id="24" name="Google Shape;5565;p63">
              <a:extLst>
                <a:ext uri="{FF2B5EF4-FFF2-40B4-BE49-F238E27FC236}">
                  <a16:creationId xmlns:a16="http://schemas.microsoft.com/office/drawing/2014/main" id="{EA23C9E3-74B1-4A28-9714-C5EB2D3CF507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6;p63">
              <a:extLst>
                <a:ext uri="{FF2B5EF4-FFF2-40B4-BE49-F238E27FC236}">
                  <a16:creationId xmlns:a16="http://schemas.microsoft.com/office/drawing/2014/main" id="{8C3D89BC-50AF-4400-AF4F-E3B51475EFFC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67;p63">
              <a:extLst>
                <a:ext uri="{FF2B5EF4-FFF2-40B4-BE49-F238E27FC236}">
                  <a16:creationId xmlns:a16="http://schemas.microsoft.com/office/drawing/2014/main" id="{5FC288E2-E753-44C7-A685-3530CBF2A4C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5922;p64">
            <a:extLst>
              <a:ext uri="{FF2B5EF4-FFF2-40B4-BE49-F238E27FC236}">
                <a16:creationId xmlns:a16="http://schemas.microsoft.com/office/drawing/2014/main" id="{CC4618B0-ADA7-4959-A82A-CCACF97CCA84}"/>
              </a:ext>
            </a:extLst>
          </p:cNvPr>
          <p:cNvSpPr/>
          <p:nvPr/>
        </p:nvSpPr>
        <p:spPr>
          <a:xfrm>
            <a:off x="3182774" y="3937697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63;p63">
            <a:extLst>
              <a:ext uri="{FF2B5EF4-FFF2-40B4-BE49-F238E27FC236}">
                <a16:creationId xmlns:a16="http://schemas.microsoft.com/office/drawing/2014/main" id="{6145292D-C494-43FE-B0EF-B9276515FA80}"/>
              </a:ext>
            </a:extLst>
          </p:cNvPr>
          <p:cNvSpPr/>
          <p:nvPr/>
        </p:nvSpPr>
        <p:spPr>
          <a:xfrm>
            <a:off x="3831480" y="1326371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5910;p64">
            <a:extLst>
              <a:ext uri="{FF2B5EF4-FFF2-40B4-BE49-F238E27FC236}">
                <a16:creationId xmlns:a16="http://schemas.microsoft.com/office/drawing/2014/main" id="{51736FA6-E436-4603-B98D-CB0DB9C1F2F0}"/>
              </a:ext>
            </a:extLst>
          </p:cNvPr>
          <p:cNvGrpSpPr/>
          <p:nvPr/>
        </p:nvGrpSpPr>
        <p:grpSpPr>
          <a:xfrm>
            <a:off x="3139283" y="2682606"/>
            <a:ext cx="342129" cy="343862"/>
            <a:chOff x="-41270450" y="1973375"/>
            <a:chExt cx="315850" cy="317450"/>
          </a:xfrm>
          <a:solidFill>
            <a:schemeClr val="bg1">
              <a:lumMod val="85000"/>
            </a:schemeClr>
          </a:solidFill>
        </p:grpSpPr>
        <p:sp>
          <p:nvSpPr>
            <p:cNvPr id="32" name="Google Shape;5911;p64">
              <a:extLst>
                <a:ext uri="{FF2B5EF4-FFF2-40B4-BE49-F238E27FC236}">
                  <a16:creationId xmlns:a16="http://schemas.microsoft.com/office/drawing/2014/main" id="{8B9F0A1F-9A21-49DD-A14B-230FB79D2EC1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2;p64">
              <a:extLst>
                <a:ext uri="{FF2B5EF4-FFF2-40B4-BE49-F238E27FC236}">
                  <a16:creationId xmlns:a16="http://schemas.microsoft.com/office/drawing/2014/main" id="{F298DCFD-17E4-488B-88E3-C70BCD7EAA92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13;p64">
              <a:extLst>
                <a:ext uri="{FF2B5EF4-FFF2-40B4-BE49-F238E27FC236}">
                  <a16:creationId xmlns:a16="http://schemas.microsoft.com/office/drawing/2014/main" id="{DCFF4DD8-1F8C-4A4C-AB6A-0E90E8C1869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14;p64">
              <a:extLst>
                <a:ext uri="{FF2B5EF4-FFF2-40B4-BE49-F238E27FC236}">
                  <a16:creationId xmlns:a16="http://schemas.microsoft.com/office/drawing/2014/main" id="{BD95A28F-926F-4773-9810-8F525B428076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28;p61">
            <a:extLst>
              <a:ext uri="{FF2B5EF4-FFF2-40B4-BE49-F238E27FC236}">
                <a16:creationId xmlns:a16="http://schemas.microsoft.com/office/drawing/2014/main" id="{8BE53119-9770-43A4-B43B-BE37BEE58649}"/>
              </a:ext>
            </a:extLst>
          </p:cNvPr>
          <p:cNvGrpSpPr/>
          <p:nvPr/>
        </p:nvGrpSpPr>
        <p:grpSpPr>
          <a:xfrm>
            <a:off x="3579164" y="1985027"/>
            <a:ext cx="364172" cy="349449"/>
            <a:chOff x="-62890750" y="2296300"/>
            <a:chExt cx="330825" cy="317450"/>
          </a:xfrm>
          <a:solidFill>
            <a:schemeClr val="bg1">
              <a:lumMod val="85000"/>
            </a:schemeClr>
          </a:solidFill>
        </p:grpSpPr>
        <p:sp>
          <p:nvSpPr>
            <p:cNvPr id="37" name="Google Shape;4429;p61">
              <a:extLst>
                <a:ext uri="{FF2B5EF4-FFF2-40B4-BE49-F238E27FC236}">
                  <a16:creationId xmlns:a16="http://schemas.microsoft.com/office/drawing/2014/main" id="{F632D7FF-E239-45FB-A28F-472CC28C6B95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0;p61">
              <a:extLst>
                <a:ext uri="{FF2B5EF4-FFF2-40B4-BE49-F238E27FC236}">
                  <a16:creationId xmlns:a16="http://schemas.microsoft.com/office/drawing/2014/main" id="{0303F8CD-AD77-42CD-84A8-E54D24CBA4A7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1;p61">
              <a:extLst>
                <a:ext uri="{FF2B5EF4-FFF2-40B4-BE49-F238E27FC236}">
                  <a16:creationId xmlns:a16="http://schemas.microsoft.com/office/drawing/2014/main" id="{A2A9FA5B-3341-4368-91B8-83F95C58AFE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289;p65">
            <a:extLst>
              <a:ext uri="{FF2B5EF4-FFF2-40B4-BE49-F238E27FC236}">
                <a16:creationId xmlns:a16="http://schemas.microsoft.com/office/drawing/2014/main" id="{50DA0841-0D4E-4B66-8912-CBA23C0625ED}"/>
              </a:ext>
            </a:extLst>
          </p:cNvPr>
          <p:cNvSpPr/>
          <p:nvPr/>
        </p:nvSpPr>
        <p:spPr>
          <a:xfrm>
            <a:off x="3156398" y="3291871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6;p38">
            <a:extLst>
              <a:ext uri="{FF2B5EF4-FFF2-40B4-BE49-F238E27FC236}">
                <a16:creationId xmlns:a16="http://schemas.microsoft.com/office/drawing/2014/main" id="{6020336A-3EF7-4B8D-8731-B74CFEC34F01}"/>
              </a:ext>
            </a:extLst>
          </p:cNvPr>
          <p:cNvSpPr txBox="1">
            <a:spLocks/>
          </p:cNvSpPr>
          <p:nvPr/>
        </p:nvSpPr>
        <p:spPr>
          <a:xfrm>
            <a:off x="4875583" y="1330386"/>
            <a:ext cx="342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 algn="l"/>
            <a:r>
              <a:rPr lang="fr-FR" sz="1600" dirty="0"/>
              <a:t>Calculs et génération des données par le serveur :</a:t>
            </a:r>
          </a:p>
          <a:p>
            <a:pPr marL="0" indent="0" algn="l"/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Polygone de référence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Surface d’un polygone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Point dans ou en dehors d’un polygone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Génération des données au format JSON pour les </a:t>
            </a:r>
            <a:r>
              <a:rPr lang="fr-FR" sz="1600" dirty="0" err="1"/>
              <a:t>websockets</a:t>
            </a:r>
            <a:endParaRPr lang="fr-FR" sz="1600" dirty="0"/>
          </a:p>
          <a:p>
            <a:pPr marL="0" indent="0" algn="l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9818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1954675" y="685000"/>
            <a:ext cx="5103300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du projet</a:t>
            </a:r>
            <a:endParaRPr dirty="0"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1"/>
          </p:nvPr>
        </p:nvSpPr>
        <p:spPr>
          <a:xfrm>
            <a:off x="3567475" y="10491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 idx="2"/>
          </p:nvPr>
        </p:nvSpPr>
        <p:spPr>
          <a:xfrm>
            <a:off x="1954675" y="1751800"/>
            <a:ext cx="5103300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Méthodologie</a:t>
            </a:r>
            <a:endParaRPr dirty="0"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3"/>
          </p:nvPr>
        </p:nvSpPr>
        <p:spPr>
          <a:xfrm>
            <a:off x="3567475" y="2115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</a:t>
            </a:r>
            <a:endParaRPr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title" idx="4"/>
          </p:nvPr>
        </p:nvSpPr>
        <p:spPr>
          <a:xfrm>
            <a:off x="1954675" y="2894800"/>
            <a:ext cx="5103300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Mise en œuvre</a:t>
            </a:r>
            <a:endParaRPr dirty="0"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5"/>
          </p:nvPr>
        </p:nvSpPr>
        <p:spPr>
          <a:xfrm>
            <a:off x="3567475" y="3258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Fonctionnalités et Démonstration</a:t>
            </a:r>
            <a:endParaRPr dirty="0"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 idx="6"/>
          </p:nvPr>
        </p:nvSpPr>
        <p:spPr>
          <a:xfrm>
            <a:off x="1954675" y="4037800"/>
            <a:ext cx="5103300" cy="90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 et Perspectives</a:t>
            </a:r>
            <a:endParaRPr dirty="0"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7"/>
          </p:nvPr>
        </p:nvSpPr>
        <p:spPr>
          <a:xfrm>
            <a:off x="3567475" y="4401900"/>
            <a:ext cx="34905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Idées pour reprendre le projet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 idx="2"/>
          </p:nvPr>
        </p:nvSpPr>
        <p:spPr>
          <a:xfrm>
            <a:off x="1080000" y="900000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Fonctionnalités</a:t>
            </a:r>
            <a:endParaRPr sz="1800" dirty="0"/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3"/>
          </p:nvPr>
        </p:nvSpPr>
        <p:spPr>
          <a:xfrm>
            <a:off x="833897" y="1373869"/>
            <a:ext cx="2869324" cy="26174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Sélection du polygone de référence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Chargement de données de l’API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data.grandlyon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Intégration du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dashboard</a:t>
            </a: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600" dirty="0" err="1">
                <a:solidFill>
                  <a:schemeClr val="bg1">
                    <a:lumMod val="85000"/>
                  </a:schemeClr>
                </a:solidFill>
              </a:rPr>
              <a:t>Observablehq</a:t>
            </a: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sz="1600" dirty="0">
              <a:solidFill>
                <a:schemeClr val="bg1">
                  <a:lumMod val="85000"/>
                </a:schemeClr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Préparation des données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600" dirty="0" err="1"/>
              <a:t>Websockets</a:t>
            </a:r>
            <a:r>
              <a:rPr lang="fr-FR" sz="1600" dirty="0"/>
              <a:t> pour servir les données</a:t>
            </a: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Websocket</a:t>
            </a:r>
            <a:r>
              <a:rPr lang="fr-FR" dirty="0"/>
              <a:t> server</a:t>
            </a:r>
            <a:endParaRPr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E3F614-3695-46FB-BC87-669F535A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77" y="1945276"/>
            <a:ext cx="693847" cy="693847"/>
          </a:xfrm>
          <a:prstGeom prst="rect">
            <a:avLst/>
          </a:prstGeom>
        </p:spPr>
      </p:pic>
      <p:grpSp>
        <p:nvGrpSpPr>
          <p:cNvPr id="23" name="Google Shape;5564;p63">
            <a:extLst>
              <a:ext uri="{FF2B5EF4-FFF2-40B4-BE49-F238E27FC236}">
                <a16:creationId xmlns:a16="http://schemas.microsoft.com/office/drawing/2014/main" id="{D9DCA8F7-803E-4592-9C72-E9D5EA4E05FB}"/>
              </a:ext>
            </a:extLst>
          </p:cNvPr>
          <p:cNvGrpSpPr/>
          <p:nvPr/>
        </p:nvGrpSpPr>
        <p:grpSpPr>
          <a:xfrm>
            <a:off x="720000" y="720000"/>
            <a:ext cx="257794" cy="333728"/>
            <a:chOff x="-50469125" y="3183175"/>
            <a:chExt cx="233150" cy="301825"/>
          </a:xfrm>
        </p:grpSpPr>
        <p:sp>
          <p:nvSpPr>
            <p:cNvPr id="24" name="Google Shape;5565;p63">
              <a:extLst>
                <a:ext uri="{FF2B5EF4-FFF2-40B4-BE49-F238E27FC236}">
                  <a16:creationId xmlns:a16="http://schemas.microsoft.com/office/drawing/2014/main" id="{EA23C9E3-74B1-4A28-9714-C5EB2D3CF507}"/>
                </a:ext>
              </a:extLst>
            </p:cNvPr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66;p63">
              <a:extLst>
                <a:ext uri="{FF2B5EF4-FFF2-40B4-BE49-F238E27FC236}">
                  <a16:creationId xmlns:a16="http://schemas.microsoft.com/office/drawing/2014/main" id="{8C3D89BC-50AF-4400-AF4F-E3B51475EFFC}"/>
                </a:ext>
              </a:extLst>
            </p:cNvPr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67;p63">
              <a:extLst>
                <a:ext uri="{FF2B5EF4-FFF2-40B4-BE49-F238E27FC236}">
                  <a16:creationId xmlns:a16="http://schemas.microsoft.com/office/drawing/2014/main" id="{5FC288E2-E753-44C7-A685-3530CBF2A4CE}"/>
                </a:ext>
              </a:extLst>
            </p:cNvPr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5922;p64">
            <a:extLst>
              <a:ext uri="{FF2B5EF4-FFF2-40B4-BE49-F238E27FC236}">
                <a16:creationId xmlns:a16="http://schemas.microsoft.com/office/drawing/2014/main" id="{CC4618B0-ADA7-4959-A82A-CCACF97CCA84}"/>
              </a:ext>
            </a:extLst>
          </p:cNvPr>
          <p:cNvSpPr/>
          <p:nvPr/>
        </p:nvSpPr>
        <p:spPr>
          <a:xfrm>
            <a:off x="3182774" y="3937697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563;p63">
            <a:extLst>
              <a:ext uri="{FF2B5EF4-FFF2-40B4-BE49-F238E27FC236}">
                <a16:creationId xmlns:a16="http://schemas.microsoft.com/office/drawing/2014/main" id="{6145292D-C494-43FE-B0EF-B9276515FA80}"/>
              </a:ext>
            </a:extLst>
          </p:cNvPr>
          <p:cNvSpPr/>
          <p:nvPr/>
        </p:nvSpPr>
        <p:spPr>
          <a:xfrm>
            <a:off x="3831480" y="1326371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5910;p64">
            <a:extLst>
              <a:ext uri="{FF2B5EF4-FFF2-40B4-BE49-F238E27FC236}">
                <a16:creationId xmlns:a16="http://schemas.microsoft.com/office/drawing/2014/main" id="{51736FA6-E436-4603-B98D-CB0DB9C1F2F0}"/>
              </a:ext>
            </a:extLst>
          </p:cNvPr>
          <p:cNvGrpSpPr/>
          <p:nvPr/>
        </p:nvGrpSpPr>
        <p:grpSpPr>
          <a:xfrm>
            <a:off x="3139283" y="2682606"/>
            <a:ext cx="342129" cy="343862"/>
            <a:chOff x="-41270450" y="1973375"/>
            <a:chExt cx="315850" cy="317450"/>
          </a:xfrm>
          <a:solidFill>
            <a:schemeClr val="bg1">
              <a:lumMod val="85000"/>
            </a:schemeClr>
          </a:solidFill>
        </p:grpSpPr>
        <p:sp>
          <p:nvSpPr>
            <p:cNvPr id="32" name="Google Shape;5911;p64">
              <a:extLst>
                <a:ext uri="{FF2B5EF4-FFF2-40B4-BE49-F238E27FC236}">
                  <a16:creationId xmlns:a16="http://schemas.microsoft.com/office/drawing/2014/main" id="{8B9F0A1F-9A21-49DD-A14B-230FB79D2EC1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2;p64">
              <a:extLst>
                <a:ext uri="{FF2B5EF4-FFF2-40B4-BE49-F238E27FC236}">
                  <a16:creationId xmlns:a16="http://schemas.microsoft.com/office/drawing/2014/main" id="{F298DCFD-17E4-488B-88E3-C70BCD7EAA92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13;p64">
              <a:extLst>
                <a:ext uri="{FF2B5EF4-FFF2-40B4-BE49-F238E27FC236}">
                  <a16:creationId xmlns:a16="http://schemas.microsoft.com/office/drawing/2014/main" id="{DCFF4DD8-1F8C-4A4C-AB6A-0E90E8C1869F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14;p64">
              <a:extLst>
                <a:ext uri="{FF2B5EF4-FFF2-40B4-BE49-F238E27FC236}">
                  <a16:creationId xmlns:a16="http://schemas.microsoft.com/office/drawing/2014/main" id="{BD95A28F-926F-4773-9810-8F525B428076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4428;p61">
            <a:extLst>
              <a:ext uri="{FF2B5EF4-FFF2-40B4-BE49-F238E27FC236}">
                <a16:creationId xmlns:a16="http://schemas.microsoft.com/office/drawing/2014/main" id="{8BE53119-9770-43A4-B43B-BE37BEE58649}"/>
              </a:ext>
            </a:extLst>
          </p:cNvPr>
          <p:cNvGrpSpPr/>
          <p:nvPr/>
        </p:nvGrpSpPr>
        <p:grpSpPr>
          <a:xfrm>
            <a:off x="3579164" y="1985027"/>
            <a:ext cx="364172" cy="349449"/>
            <a:chOff x="-62890750" y="2296300"/>
            <a:chExt cx="330825" cy="317450"/>
          </a:xfrm>
          <a:solidFill>
            <a:schemeClr val="bg1">
              <a:lumMod val="85000"/>
            </a:schemeClr>
          </a:solidFill>
        </p:grpSpPr>
        <p:sp>
          <p:nvSpPr>
            <p:cNvPr id="37" name="Google Shape;4429;p61">
              <a:extLst>
                <a:ext uri="{FF2B5EF4-FFF2-40B4-BE49-F238E27FC236}">
                  <a16:creationId xmlns:a16="http://schemas.microsoft.com/office/drawing/2014/main" id="{F632D7FF-E239-45FB-A28F-472CC28C6B95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0;p61">
              <a:extLst>
                <a:ext uri="{FF2B5EF4-FFF2-40B4-BE49-F238E27FC236}">
                  <a16:creationId xmlns:a16="http://schemas.microsoft.com/office/drawing/2014/main" id="{0303F8CD-AD77-42CD-84A8-E54D24CBA4A7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1;p61">
              <a:extLst>
                <a:ext uri="{FF2B5EF4-FFF2-40B4-BE49-F238E27FC236}">
                  <a16:creationId xmlns:a16="http://schemas.microsoft.com/office/drawing/2014/main" id="{A2A9FA5B-3341-4368-91B8-83F95C58AFE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6289;p65">
            <a:extLst>
              <a:ext uri="{FF2B5EF4-FFF2-40B4-BE49-F238E27FC236}">
                <a16:creationId xmlns:a16="http://schemas.microsoft.com/office/drawing/2014/main" id="{50DA0841-0D4E-4B66-8912-CBA23C0625ED}"/>
              </a:ext>
            </a:extLst>
          </p:cNvPr>
          <p:cNvSpPr/>
          <p:nvPr/>
        </p:nvSpPr>
        <p:spPr>
          <a:xfrm>
            <a:off x="3156398" y="3291871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6;p38">
            <a:extLst>
              <a:ext uri="{FF2B5EF4-FFF2-40B4-BE49-F238E27FC236}">
                <a16:creationId xmlns:a16="http://schemas.microsoft.com/office/drawing/2014/main" id="{0DD40FAF-9205-4922-8C3A-9A86A7B91D5F}"/>
              </a:ext>
            </a:extLst>
          </p:cNvPr>
          <p:cNvSpPr txBox="1">
            <a:spLocks/>
          </p:cNvSpPr>
          <p:nvPr/>
        </p:nvSpPr>
        <p:spPr>
          <a:xfrm>
            <a:off x="4875583" y="1319877"/>
            <a:ext cx="3420000" cy="28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swald Regular"/>
              <a:buNone/>
              <a:defRPr sz="1200" b="0" i="0" u="none" strike="noStrike" cap="none">
                <a:solidFill>
                  <a:srgbClr val="4D4F40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marL="0" indent="0" algn="l"/>
            <a:r>
              <a:rPr lang="fr-FR" sz="1600" dirty="0"/>
              <a:t>Cinq routes mises en place :</a:t>
            </a:r>
          </a:p>
          <a:p>
            <a:pPr marL="0" indent="0" algn="l"/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Polygone de référence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Alignements d’arbre du polygone de référence avec surface couronne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Parcs et jardins du polygone de référence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Données </a:t>
            </a:r>
            <a:r>
              <a:rPr lang="fr-FR" sz="1600" dirty="0" err="1"/>
              <a:t>GéoJSON</a:t>
            </a:r>
            <a:r>
              <a:rPr lang="fr-FR" sz="1600" dirty="0"/>
              <a:t> des arrondissements de Lyon (projection WFS84)</a:t>
            </a:r>
          </a:p>
          <a:p>
            <a:pPr marL="342900" indent="-342900" algn="l">
              <a:buFont typeface="+mj-lt"/>
              <a:buAutoNum type="arabicPeriod"/>
            </a:pPr>
            <a:endParaRPr lang="fr-FR" sz="1600" dirty="0"/>
          </a:p>
          <a:p>
            <a:pPr marL="342900" indent="-342900" algn="l">
              <a:buFont typeface="+mj-lt"/>
              <a:buAutoNum type="arabicPeriod"/>
            </a:pPr>
            <a:r>
              <a:rPr lang="fr-FR" sz="1600" dirty="0"/>
              <a:t>Espaces végétalisées des arrondissements de Lyon</a:t>
            </a:r>
          </a:p>
          <a:p>
            <a:pPr marL="0" indent="0" algn="l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9813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57465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Contexte du Projet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Présentation du projet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>
            <a:spLocks noGrp="1"/>
          </p:cNvSpPr>
          <p:nvPr>
            <p:ph type="title" idx="2"/>
          </p:nvPr>
        </p:nvSpPr>
        <p:spPr>
          <a:xfrm>
            <a:off x="1513526" y="616880"/>
            <a:ext cx="3409500" cy="3832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bg2"/>
                </a:solidFill>
              </a:rPr>
              <a:t>Contexte du projet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00" name="Google Shape;400;p49"/>
          <p:cNvSpPr txBox="1">
            <a:spLocks noGrp="1"/>
          </p:cNvSpPr>
          <p:nvPr>
            <p:ph type="subTitle" idx="3"/>
          </p:nvPr>
        </p:nvSpPr>
        <p:spPr>
          <a:xfrm>
            <a:off x="1513525" y="1510625"/>
            <a:ext cx="4403100" cy="33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Maquette augmentée du quartier Part-Dieu</a:t>
            </a:r>
            <a:endParaRPr sz="1200" dirty="0"/>
          </a:p>
        </p:txBody>
      </p:sp>
      <p:sp>
        <p:nvSpPr>
          <p:cNvPr id="401" name="Google Shape;401;p49"/>
          <p:cNvSpPr txBox="1">
            <a:spLocks noGrp="1"/>
          </p:cNvSpPr>
          <p:nvPr>
            <p:ph type="subTitle" idx="3"/>
          </p:nvPr>
        </p:nvSpPr>
        <p:spPr>
          <a:xfrm>
            <a:off x="6507825" y="178594"/>
            <a:ext cx="2379900" cy="46929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1" dirty="0">
              <a:solidFill>
                <a:srgbClr val="FFFFFF"/>
              </a:solidFill>
              <a:latin typeface="Oswald Regular" panose="020B060402020202020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DatAgora: est un projet mené conjointement par Erasme, l’université de Lyon et le service Données de la Métropole.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1" dirty="0">
              <a:solidFill>
                <a:srgbClr val="FFFFFF"/>
              </a:solidFill>
              <a:latin typeface="Oswald Regular" panose="020B060402020202020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u="sng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Objectifs: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expérimenter de nouvelles modalités d’interaction, de médiation, de compréhension et d’aide à la décision autour et grâce à la donnée d’intérêt général.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b="1" dirty="0">
              <a:solidFill>
                <a:srgbClr val="FFFFFF"/>
              </a:solidFill>
              <a:latin typeface="Oswald Regular" panose="020B0604020202020204" charset="0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u="sng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Thématique:</a:t>
            </a: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végétalisation,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mobilité,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dirty="0">
                <a:solidFill>
                  <a:srgbClr val="FFFFFF"/>
                </a:solidFill>
                <a:latin typeface="Oswald Regular" panose="020B0604020202020204" charset="0"/>
                <a:ea typeface="Trebuchet MS"/>
                <a:cs typeface="Trebuchet MS"/>
                <a:sym typeface="Trebuchet MS"/>
              </a:rPr>
              <a:t>social….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FF"/>
              </a:solidFill>
              <a:latin typeface="Oswald Regular" panose="020B0604020202020204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oogle Shape;366;p45">
            <a:extLst>
              <a:ext uri="{FF2B5EF4-FFF2-40B4-BE49-F238E27FC236}">
                <a16:creationId xmlns:a16="http://schemas.microsoft.com/office/drawing/2014/main" id="{BC272B29-7605-4DAA-8024-FB2CC619EA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42" t="32979" r="26911" b="8116"/>
          <a:stretch/>
        </p:blipFill>
        <p:spPr>
          <a:xfrm>
            <a:off x="1513525" y="1707356"/>
            <a:ext cx="4438687" cy="330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Objectifs du projet</a:t>
            </a:r>
            <a:endParaRPr dirty="0"/>
          </a:p>
        </p:txBody>
      </p:sp>
      <p:sp>
        <p:nvSpPr>
          <p:cNvPr id="354" name="Google Shape;354;p46"/>
          <p:cNvSpPr txBox="1">
            <a:spLocks noGrp="1"/>
          </p:cNvSpPr>
          <p:nvPr>
            <p:ph type="subTitle" idx="1"/>
          </p:nvPr>
        </p:nvSpPr>
        <p:spPr>
          <a:xfrm>
            <a:off x="557213" y="1071563"/>
            <a:ext cx="8355562" cy="38783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600" b="1" u="sng" dirty="0">
                <a:latin typeface="+mj-lt"/>
              </a:rPr>
              <a:t>Objectifs: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Mettre en place un dashboard consultable pour la maquette.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Il doit être: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Modulable,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Réutilisable </a:t>
            </a:r>
            <a:r>
              <a:rPr lang="fr-FR" sz="1400">
                <a:solidFill>
                  <a:srgbClr val="1D1C1D"/>
                </a:solidFill>
                <a:latin typeface="+mj-lt"/>
              </a:rPr>
              <a:t>dans d’autres contextes,</a:t>
            </a:r>
            <a:endParaRPr lang="fr-FR" sz="1400" dirty="0">
              <a:solidFill>
                <a:srgbClr val="1D1C1D"/>
              </a:solidFill>
              <a:latin typeface="+mj-lt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Adaptable à tout type de données.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600" b="1" u="sng" dirty="0">
                <a:solidFill>
                  <a:srgbClr val="1D1C1D"/>
                </a:solidFill>
                <a:latin typeface="+mj-lt"/>
              </a:rPr>
              <a:t>Thématique étudiée</a:t>
            </a:r>
            <a:r>
              <a:rPr lang="fr-FR" sz="1600" u="sng" dirty="0">
                <a:solidFill>
                  <a:srgbClr val="1D1C1D"/>
                </a:solidFill>
                <a:latin typeface="+mj-lt"/>
              </a:rPr>
              <a:t>:</a:t>
            </a:r>
            <a:r>
              <a:rPr lang="fr-FR" sz="1600" dirty="0">
                <a:solidFill>
                  <a:srgbClr val="1D1C1D"/>
                </a:solidFill>
                <a:latin typeface="+mj-lt"/>
              </a:rPr>
              <a:t> </a:t>
            </a:r>
            <a:r>
              <a:rPr lang="fr-FR" sz="1400" dirty="0">
                <a:solidFill>
                  <a:srgbClr val="1D1C1D"/>
                </a:solidFill>
                <a:latin typeface="+mj-lt"/>
              </a:rPr>
              <a:t>végétalisation.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600" b="1" u="sng" dirty="0">
                <a:solidFill>
                  <a:srgbClr val="1D1C1D"/>
                </a:solidFill>
                <a:latin typeface="+mj-lt"/>
              </a:rPr>
              <a:t>Contraintes: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Réplicabilité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Interopérabilité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rgbClr val="1D1C1D"/>
                </a:solidFill>
                <a:latin typeface="+mj-lt"/>
              </a:rPr>
              <a:t>Partage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57465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Méthodologie</a:t>
            </a:r>
            <a:endParaRPr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chemeClr val="dk1"/>
                </a:solidFill>
              </a:rPr>
              <a:t>Téchnologies utilisées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69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2"/>
                </a:solidFill>
              </a:rPr>
              <a:t>Déroulement</a:t>
            </a:r>
            <a:r>
              <a:rPr lang="en-US" dirty="0">
                <a:solidFill>
                  <a:schemeClr val="bg2"/>
                </a:solidFill>
              </a:rPr>
              <a:t> du projet</a:t>
            </a:r>
            <a:endParaRPr dirty="0">
              <a:solidFill>
                <a:schemeClr val="bg2"/>
              </a:solidFill>
            </a:endParaRPr>
          </a:p>
        </p:txBody>
      </p:sp>
      <p:cxnSp>
        <p:nvCxnSpPr>
          <p:cNvPr id="384" name="Google Shape;384;p51"/>
          <p:cNvCxnSpPr/>
          <p:nvPr/>
        </p:nvCxnSpPr>
        <p:spPr>
          <a:xfrm>
            <a:off x="1299277" y="1697226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5" name="Google Shape;385;p51"/>
          <p:cNvSpPr/>
          <p:nvPr/>
        </p:nvSpPr>
        <p:spPr>
          <a:xfrm flipH="1">
            <a:off x="618820" y="230843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386" name="Google Shape;386;p51"/>
          <p:cNvSpPr/>
          <p:nvPr/>
        </p:nvSpPr>
        <p:spPr>
          <a:xfrm>
            <a:off x="619055" y="246225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51"/>
          <p:cNvGrpSpPr/>
          <p:nvPr/>
        </p:nvGrpSpPr>
        <p:grpSpPr>
          <a:xfrm>
            <a:off x="719081" y="1575829"/>
            <a:ext cx="1075811" cy="2315201"/>
            <a:chOff x="1314039" y="1574025"/>
            <a:chExt cx="1182975" cy="2315200"/>
          </a:xfrm>
        </p:grpSpPr>
        <p:sp>
          <p:nvSpPr>
            <p:cNvPr id="388" name="Google Shape;388;p51"/>
            <p:cNvSpPr txBox="1"/>
            <p:nvPr/>
          </p:nvSpPr>
          <p:spPr>
            <a:xfrm>
              <a:off x="1329714" y="2695025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Cadrage du projet</a:t>
              </a:r>
              <a:endParaRPr sz="9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51"/>
            <p:cNvSpPr txBox="1"/>
            <p:nvPr/>
          </p:nvSpPr>
          <p:spPr>
            <a:xfrm>
              <a:off x="1324018" y="3042076"/>
              <a:ext cx="1167300" cy="847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Choix du sujet 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la methodologies de travail 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Choix des technologies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51"/>
            <p:cNvSpPr txBox="1"/>
            <p:nvPr/>
          </p:nvSpPr>
          <p:spPr>
            <a:xfrm>
              <a:off x="1314039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Sprint 1</a:t>
              </a:r>
              <a:endParaRPr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91" name="Google Shape;391;p51"/>
          <p:cNvCxnSpPr/>
          <p:nvPr/>
        </p:nvCxnSpPr>
        <p:spPr>
          <a:xfrm>
            <a:off x="2597529" y="1695421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51"/>
          <p:cNvSpPr/>
          <p:nvPr/>
        </p:nvSpPr>
        <p:spPr>
          <a:xfrm flipH="1">
            <a:off x="1917073" y="230662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1917307" y="246045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1"/>
          <p:cNvSpPr txBox="1"/>
          <p:nvPr/>
        </p:nvSpPr>
        <p:spPr>
          <a:xfrm>
            <a:off x="2057196" y="2696827"/>
            <a:ext cx="1131663" cy="53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Mise en place de la maquette du dashboard</a:t>
            </a:r>
            <a:endParaRPr sz="9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1"/>
          <p:cNvSpPr txBox="1"/>
          <p:nvPr/>
        </p:nvSpPr>
        <p:spPr>
          <a:xfrm>
            <a:off x="2023720" y="3153630"/>
            <a:ext cx="1167300" cy="97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Implémentation de </a:t>
            </a:r>
            <a:r>
              <a:rPr lang="en-US" sz="8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differentes</a:t>
            </a:r>
            <a:r>
              <a:rPr lang="en-US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dataviz 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Définition des paramètres du dashboard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2013741" y="1575830"/>
            <a:ext cx="624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7" name="Google Shape;397;p51"/>
          <p:cNvCxnSpPr/>
          <p:nvPr/>
        </p:nvCxnSpPr>
        <p:spPr>
          <a:xfrm>
            <a:off x="3894575" y="1695421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8" name="Google Shape;398;p51"/>
          <p:cNvSpPr/>
          <p:nvPr/>
        </p:nvSpPr>
        <p:spPr>
          <a:xfrm flipH="1">
            <a:off x="3214118" y="230662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399" name="Google Shape;399;p51"/>
          <p:cNvSpPr/>
          <p:nvPr/>
        </p:nvSpPr>
        <p:spPr>
          <a:xfrm>
            <a:off x="3214352" y="246045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3324920" y="2612470"/>
            <a:ext cx="11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Mise en place d’un serveur web</a:t>
            </a:r>
            <a:endParaRPr sz="9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3317101" y="1575830"/>
            <a:ext cx="624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 sz="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3" name="Google Shape;403;p51"/>
          <p:cNvCxnSpPr/>
          <p:nvPr/>
        </p:nvCxnSpPr>
        <p:spPr>
          <a:xfrm>
            <a:off x="5192001" y="1695421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51"/>
          <p:cNvSpPr/>
          <p:nvPr/>
        </p:nvSpPr>
        <p:spPr>
          <a:xfrm flipH="1">
            <a:off x="4511544" y="230662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  </a:t>
            </a:r>
            <a:endParaRPr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4511779" y="246045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4619580" y="2696829"/>
            <a:ext cx="1167300" cy="5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Intégration du notebook sur une page web</a:t>
            </a:r>
            <a:endParaRPr sz="900" b="1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4511544" y="1575830"/>
            <a:ext cx="724517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Sprint 4 &amp; 5</a:t>
            </a:r>
            <a:endParaRPr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51"/>
          <p:cNvCxnSpPr/>
          <p:nvPr/>
        </p:nvCxnSpPr>
        <p:spPr>
          <a:xfrm>
            <a:off x="6489159" y="1695421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51"/>
          <p:cNvSpPr/>
          <p:nvPr/>
        </p:nvSpPr>
        <p:spPr>
          <a:xfrm flipH="1">
            <a:off x="5808702" y="230662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411" name="Google Shape;411;p51"/>
          <p:cNvSpPr/>
          <p:nvPr/>
        </p:nvSpPr>
        <p:spPr>
          <a:xfrm>
            <a:off x="5808936" y="246045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1"/>
          <p:cNvSpPr txBox="1"/>
          <p:nvPr/>
        </p:nvSpPr>
        <p:spPr>
          <a:xfrm>
            <a:off x="5919503" y="2744620"/>
            <a:ext cx="11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Mise à jour des données en temps réel</a:t>
            </a:r>
            <a:endParaRPr sz="900" b="1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51"/>
          <p:cNvSpPr txBox="1"/>
          <p:nvPr/>
        </p:nvSpPr>
        <p:spPr>
          <a:xfrm>
            <a:off x="5921663" y="3153630"/>
            <a:ext cx="1167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Mise en place de  websockets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Chargement des données pour allimenter le dashboard</a:t>
            </a:r>
            <a:endParaRPr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5911684" y="1575830"/>
            <a:ext cx="624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Sprint 6</a:t>
            </a:r>
            <a:endParaRPr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5" name="Google Shape;415;p51"/>
          <p:cNvCxnSpPr/>
          <p:nvPr/>
        </p:nvCxnSpPr>
        <p:spPr>
          <a:xfrm>
            <a:off x="7786585" y="1695421"/>
            <a:ext cx="718500" cy="7419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51"/>
          <p:cNvSpPr/>
          <p:nvPr/>
        </p:nvSpPr>
        <p:spPr>
          <a:xfrm flipH="1">
            <a:off x="7106128" y="2306625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417" name="Google Shape;417;p51"/>
          <p:cNvSpPr/>
          <p:nvPr/>
        </p:nvSpPr>
        <p:spPr>
          <a:xfrm>
            <a:off x="7106362" y="2460450"/>
            <a:ext cx="1418100" cy="143400"/>
          </a:xfrm>
          <a:prstGeom prst="parallelogram">
            <a:avLst>
              <a:gd name="adj" fmla="val 96952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1"/>
          <p:cNvSpPr txBox="1"/>
          <p:nvPr/>
        </p:nvSpPr>
        <p:spPr>
          <a:xfrm>
            <a:off x="7214164" y="2601250"/>
            <a:ext cx="11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Finalisation du projet</a:t>
            </a:r>
            <a:endParaRPr sz="900" b="1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7216322" y="3153630"/>
            <a:ext cx="1418099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Finalisation des différentes fonctionnalités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Réutilisation et développements complémentaires</a:t>
            </a:r>
            <a:endParaRPr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7206344" y="1575830"/>
            <a:ext cx="6243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Sprint 7</a:t>
            </a:r>
            <a:endParaRPr sz="8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6DF18-1858-48BD-AB17-0410E1883B5F}"/>
              </a:ext>
            </a:extLst>
          </p:cNvPr>
          <p:cNvSpPr txBox="1"/>
          <p:nvPr/>
        </p:nvSpPr>
        <p:spPr>
          <a:xfrm>
            <a:off x="719081" y="947620"/>
            <a:ext cx="2802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Méthodologie de travail: Scrum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B83DAD-DF59-4E25-9AEB-78311FE7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8" y="4384155"/>
            <a:ext cx="1840913" cy="6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A7F4BD-3812-4615-9D7D-AFA34355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19" y="4528522"/>
            <a:ext cx="1319787" cy="4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FD752-47B9-4624-84DF-15B44EA5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421" y="4450596"/>
            <a:ext cx="1744580" cy="5168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D9016-18CB-410C-A986-25484869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63" y="3986918"/>
            <a:ext cx="2155346" cy="963701"/>
          </a:xfrm>
          <a:prstGeom prst="rect">
            <a:avLst/>
          </a:prstGeom>
        </p:spPr>
      </p:pic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607219" y="391777"/>
            <a:ext cx="7458075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 pour la visualisation</a:t>
            </a:r>
            <a:endParaRPr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 idx="2"/>
          </p:nvPr>
        </p:nvSpPr>
        <p:spPr>
          <a:xfrm>
            <a:off x="546129" y="1628775"/>
            <a:ext cx="2056572" cy="2714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propos de d3.js</a:t>
            </a:r>
            <a:endParaRPr dirty="0"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35781" y="2027720"/>
            <a:ext cx="2349466" cy="1679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dirty="0">
                <a:solidFill>
                  <a:schemeClr val="bg1"/>
                </a:solidFill>
                <a:effectLst/>
                <a:latin typeface="Oswald Regular" panose="020B0604020202020204" charset="0"/>
              </a:rPr>
              <a:t>D3.js est une bibliothèque JavaScript open source développée par Mike Bostock pour créer des visualisations de données interactives personnalisées dans le navigateur Web à l' aide de SVG, HTML et CSS.</a:t>
            </a:r>
            <a:endParaRPr sz="1400" dirty="0">
              <a:solidFill>
                <a:schemeClr val="bg1"/>
              </a:solidFill>
              <a:latin typeface="Oswald Regular" panose="020B0604020202020204" charset="0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3"/>
          </p:nvPr>
        </p:nvSpPr>
        <p:spPr>
          <a:xfrm>
            <a:off x="3436143" y="1478756"/>
            <a:ext cx="2056572" cy="649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Caractéristiques de D3.js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 idx="5"/>
          </p:nvPr>
        </p:nvSpPr>
        <p:spPr>
          <a:xfrm>
            <a:off x="6326157" y="1707357"/>
            <a:ext cx="2056645" cy="1928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D3.js avec observable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003BF-74E9-4B6A-A434-0E35B448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094" y="3986918"/>
            <a:ext cx="1976752" cy="863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165CE-2F67-48AF-B45F-9D38B4CFE6F9}"/>
              </a:ext>
            </a:extLst>
          </p:cNvPr>
          <p:cNvSpPr txBox="1"/>
          <p:nvPr/>
        </p:nvSpPr>
        <p:spPr>
          <a:xfrm>
            <a:off x="3263536" y="2175165"/>
            <a:ext cx="2607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Utilise les normes du web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Data driven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Manipulation DOM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Différent type de visualisations 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Visualisation personnalisée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Interaction et animation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89231-C6C2-4090-A421-5D37B9E8C35A}"/>
              </a:ext>
            </a:extLst>
          </p:cNvPr>
          <p:cNvSpPr txBox="1"/>
          <p:nvPr/>
        </p:nvSpPr>
        <p:spPr>
          <a:xfrm>
            <a:off x="6258752" y="2027720"/>
            <a:ext cx="23998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Les notebooks observables sont basés sur la librairie d3.js 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-fournissent un ensemble de graphes réactifs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-l’ordre des cellules est sans influences sur les calculs effectués.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6620F-274B-4759-B2E0-EB4D65080F70}"/>
              </a:ext>
            </a:extLst>
          </p:cNvPr>
          <p:cNvSpPr txBox="1"/>
          <p:nvPr/>
        </p:nvSpPr>
        <p:spPr>
          <a:xfrm>
            <a:off x="2427654" y="931461"/>
            <a:ext cx="4279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Oswald Regular" panose="020B0604020202020204" charset="0"/>
              </a:rPr>
              <a:t>Nous avons utilisé d3.js avec les notebooks observables</a:t>
            </a:r>
          </a:p>
        </p:txBody>
      </p:sp>
      <p:sp>
        <p:nvSpPr>
          <p:cNvPr id="13" name="Google Shape;4579;p61">
            <a:extLst>
              <a:ext uri="{FF2B5EF4-FFF2-40B4-BE49-F238E27FC236}">
                <a16:creationId xmlns:a16="http://schemas.microsoft.com/office/drawing/2014/main" id="{9B2566A2-43B1-4EA2-B27D-0686F061FFA8}"/>
              </a:ext>
            </a:extLst>
          </p:cNvPr>
          <p:cNvSpPr/>
          <p:nvPr/>
        </p:nvSpPr>
        <p:spPr>
          <a:xfrm>
            <a:off x="299439" y="391777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607219" y="391777"/>
            <a:ext cx="7458075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Technologies utilisées pour le serveur</a:t>
            </a:r>
            <a:endParaRPr dirty="0"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 idx="2"/>
          </p:nvPr>
        </p:nvSpPr>
        <p:spPr>
          <a:xfrm>
            <a:off x="546129" y="1628775"/>
            <a:ext cx="2056572" cy="2714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propos de node.js</a:t>
            </a:r>
            <a:endParaRPr dirty="0"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1"/>
          </p:nvPr>
        </p:nvSpPr>
        <p:spPr>
          <a:xfrm>
            <a:off x="512265" y="2076925"/>
            <a:ext cx="2349466" cy="15252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dirty="0">
                <a:solidFill>
                  <a:schemeClr val="bg1"/>
                </a:solidFill>
                <a:effectLst/>
                <a:latin typeface="Oswald Regular" panose="020B0604020202020204" charset="0"/>
              </a:rPr>
              <a:t>node.js est une plateforme JavaScript open source orientée vers les applications réseau événementielles hautement concurrentes, créé par Ryan Dahl en 2009</a:t>
            </a:r>
            <a:endParaRPr sz="1400" dirty="0">
              <a:solidFill>
                <a:schemeClr val="bg1"/>
              </a:solidFill>
              <a:latin typeface="Oswald Regular" panose="020B0604020202020204" charset="0"/>
            </a:endParaRPr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3"/>
          </p:nvPr>
        </p:nvSpPr>
        <p:spPr>
          <a:xfrm>
            <a:off x="3436143" y="1478756"/>
            <a:ext cx="2056572" cy="649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Caractéristiques de node.js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 idx="5"/>
          </p:nvPr>
        </p:nvSpPr>
        <p:spPr>
          <a:xfrm>
            <a:off x="6326157" y="1707357"/>
            <a:ext cx="2056645" cy="1928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npm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165CE-2F67-48AF-B45F-9D38B4CFE6F9}"/>
              </a:ext>
            </a:extLst>
          </p:cNvPr>
          <p:cNvSpPr txBox="1"/>
          <p:nvPr/>
        </p:nvSpPr>
        <p:spPr>
          <a:xfrm>
            <a:off x="3508746" y="2470210"/>
            <a:ext cx="2126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Technologie </a:t>
            </a:r>
            <a:r>
              <a:rPr lang="fr-FR" dirty="0" err="1">
                <a:solidFill>
                  <a:schemeClr val="bg1"/>
                </a:solidFill>
                <a:latin typeface="Oswald Regular" panose="020B0604020202020204" charset="0"/>
              </a:rPr>
              <a:t>back-end</a:t>
            </a:r>
            <a:endParaRPr lang="fr-FR" dirty="0">
              <a:solidFill>
                <a:schemeClr val="bg1"/>
              </a:solidFill>
              <a:latin typeface="Oswald Regular" panose="020B0604020202020204" charset="0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Ecosystème javascript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- Gestion des paquets </a:t>
            </a:r>
            <a:r>
              <a:rPr lang="fr-FR" dirty="0" err="1">
                <a:solidFill>
                  <a:schemeClr val="bg1"/>
                </a:solidFill>
                <a:latin typeface="Oswald Regular" panose="020B0604020202020204" charset="0"/>
              </a:rPr>
              <a:t>npm</a:t>
            </a:r>
            <a:endParaRPr lang="fr-FR" dirty="0">
              <a:solidFill>
                <a:schemeClr val="bg1"/>
              </a:solidFill>
              <a:latin typeface="Oswald Regular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89231-C6C2-4090-A421-5D37B9E8C35A}"/>
              </a:ext>
            </a:extLst>
          </p:cNvPr>
          <p:cNvSpPr txBox="1"/>
          <p:nvPr/>
        </p:nvSpPr>
        <p:spPr>
          <a:xfrm>
            <a:off x="6349673" y="2076925"/>
            <a:ext cx="2282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De très nombreux modules existent pour l’ensemble des besoins serveur, en l’occurrence pour le développement d’un </a:t>
            </a:r>
            <a:r>
              <a:rPr lang="fr-FR" dirty="0" err="1">
                <a:solidFill>
                  <a:schemeClr val="bg1"/>
                </a:solidFill>
                <a:latin typeface="Oswald Regular" panose="020B0604020202020204" charset="0"/>
              </a:rPr>
              <a:t>websocket</a:t>
            </a:r>
            <a:r>
              <a:rPr lang="fr-FR" dirty="0">
                <a:solidFill>
                  <a:schemeClr val="bg1"/>
                </a:solidFill>
                <a:latin typeface="Oswald Regular" panose="020B0604020202020204" charset="0"/>
              </a:rPr>
              <a:t> server nous avons retenu </a:t>
            </a:r>
            <a:r>
              <a:rPr lang="fr-FR" dirty="0" err="1">
                <a:solidFill>
                  <a:schemeClr val="bg1"/>
                </a:solidFill>
                <a:latin typeface="Oswald Regular" panose="020B0604020202020204" charset="0"/>
              </a:rPr>
              <a:t>ws</a:t>
            </a:r>
            <a:endParaRPr lang="fr-FR" dirty="0">
              <a:solidFill>
                <a:schemeClr val="bg1"/>
              </a:solidFill>
              <a:latin typeface="Oswald Regular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6620F-274B-4759-B2E0-EB4D65080F70}"/>
              </a:ext>
            </a:extLst>
          </p:cNvPr>
          <p:cNvSpPr txBox="1"/>
          <p:nvPr/>
        </p:nvSpPr>
        <p:spPr>
          <a:xfrm>
            <a:off x="2661576" y="885488"/>
            <a:ext cx="3605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Oswald Regular" panose="020B0604020202020204" charset="0"/>
              </a:rPr>
              <a:t>Nous avons utilisé node.js avec le package </a:t>
            </a:r>
            <a:r>
              <a:rPr lang="fr-FR" sz="1600" dirty="0" err="1">
                <a:latin typeface="Oswald Regular" panose="020B0604020202020204" charset="0"/>
              </a:rPr>
              <a:t>ws</a:t>
            </a:r>
            <a:endParaRPr lang="fr-FR" sz="1600" dirty="0">
              <a:latin typeface="Oswald Regular" panose="020B060402020202020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CB2D3C-9283-42C5-B1A3-5CD98BC0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13" y="3778846"/>
            <a:ext cx="1080000" cy="108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E9ABB7-2ABF-464A-963C-E539832B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100" y="3834392"/>
            <a:ext cx="2774312" cy="108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551C2DA-2785-4247-9EE5-CA301169B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412" y="4138846"/>
            <a:ext cx="809045" cy="720000"/>
          </a:xfrm>
          <a:prstGeom prst="rect">
            <a:avLst/>
          </a:prstGeom>
        </p:spPr>
      </p:pic>
      <p:sp>
        <p:nvSpPr>
          <p:cNvPr id="16" name="Google Shape;4579;p61">
            <a:extLst>
              <a:ext uri="{FF2B5EF4-FFF2-40B4-BE49-F238E27FC236}">
                <a16:creationId xmlns:a16="http://schemas.microsoft.com/office/drawing/2014/main" id="{859BBBC6-FD1B-4CFA-8258-867D684191B3}"/>
              </a:ext>
            </a:extLst>
          </p:cNvPr>
          <p:cNvSpPr/>
          <p:nvPr/>
        </p:nvSpPr>
        <p:spPr>
          <a:xfrm>
            <a:off x="669023" y="391777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116995"/>
      </p:ext>
    </p:extLst>
  </p:cSld>
  <p:clrMapOvr>
    <a:masterClrMapping/>
  </p:clrMapOvr>
</p:sld>
</file>

<file path=ppt/theme/theme1.xml><?xml version="1.0" encoding="utf-8"?>
<a:theme xmlns:a="http://schemas.openxmlformats.org/drawingml/2006/main" name="MASQUE ERASME">
  <a:themeElements>
    <a:clrScheme name="Office">
      <a:dk1>
        <a:srgbClr val="000000"/>
      </a:dk1>
      <a:lt1>
        <a:srgbClr val="FFFFFF"/>
      </a:lt1>
      <a:dk2>
        <a:srgbClr val="FF2A82"/>
      </a:dk2>
      <a:lt2>
        <a:srgbClr val="FCB7DE"/>
      </a:lt2>
      <a:accent1>
        <a:srgbClr val="DB3862"/>
      </a:accent1>
      <a:accent2>
        <a:srgbClr val="00FF00"/>
      </a:accent2>
      <a:accent3>
        <a:srgbClr val="FF9900"/>
      </a:accent3>
      <a:accent4>
        <a:srgbClr val="0000FF"/>
      </a:accent4>
      <a:accent5>
        <a:srgbClr val="CFCFCF"/>
      </a:accent5>
      <a:accent6>
        <a:srgbClr val="000000"/>
      </a:accent6>
      <a:hlink>
        <a:srgbClr val="1F144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900</Words>
  <Application>Microsoft Office PowerPoint</Application>
  <PresentationFormat>Affichage à l'écran (16:9)</PresentationFormat>
  <Paragraphs>228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Wingdings</vt:lpstr>
      <vt:lpstr>Arial</vt:lpstr>
      <vt:lpstr>Comfortaa Regular</vt:lpstr>
      <vt:lpstr>Comfortaa</vt:lpstr>
      <vt:lpstr>Oswald Regular</vt:lpstr>
      <vt:lpstr>Roboto</vt:lpstr>
      <vt:lpstr>Calibri</vt:lpstr>
      <vt:lpstr>MASQUE ERASME</vt:lpstr>
      <vt:lpstr>Mise en place d’un dashboard sur la végétalisation</vt:lpstr>
      <vt:lpstr>Contexte du projet</vt:lpstr>
      <vt:lpstr>Contexte du Projet</vt:lpstr>
      <vt:lpstr>Contexte du projet</vt:lpstr>
      <vt:lpstr>Objectifs du projet</vt:lpstr>
      <vt:lpstr>Méthodologie</vt:lpstr>
      <vt:lpstr>Déroulement du projet</vt:lpstr>
      <vt:lpstr>Technologies utilisées pour la visualisation</vt:lpstr>
      <vt:lpstr>Technologies utilisées pour le serveur</vt:lpstr>
      <vt:lpstr>Mise en œuvre </vt:lpstr>
      <vt:lpstr>Présentation PowerPoint</vt:lpstr>
      <vt:lpstr>Présentation PowerPoint</vt:lpstr>
      <vt:lpstr>Conclusion et perspectives</vt:lpstr>
      <vt:lpstr>Présentation PowerPoint</vt:lpstr>
      <vt:lpstr>Merci de votre attention</vt:lpstr>
      <vt:lpstr>Fonctionnalités</vt:lpstr>
      <vt:lpstr>Fonctionnalités</vt:lpstr>
      <vt:lpstr>Fonctionnalités</vt:lpstr>
      <vt:lpstr>Fonctionnalités</vt:lpstr>
      <vt:lpstr>Fonctionnalités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cdl</dc:creator>
  <cp:lastModifiedBy>Thomas Girard</cp:lastModifiedBy>
  <cp:revision>17</cp:revision>
  <dcterms:modified xsi:type="dcterms:W3CDTF">2021-03-04T07:47:20Z</dcterms:modified>
</cp:coreProperties>
</file>